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media/image28.png" ContentType="image/png"/>
  <Override PartName="/ppt/media/image1.jpeg" ContentType="image/jpeg"/>
  <Override PartName="/ppt/media/image3.png" ContentType="image/png"/>
  <Override PartName="/ppt/media/image2.png" ContentType="image/png"/>
  <Override PartName="/ppt/media/image5.gif" ContentType="image/gif"/>
  <Override PartName="/ppt/media/image4.png" ContentType="image/png"/>
  <Override PartName="/ppt/media/image7.gif" ContentType="image/gif"/>
  <Override PartName="/ppt/media/image6.png" ContentType="image/png"/>
  <Override PartName="/ppt/media/image8.png" ContentType="image/png"/>
  <Override PartName="/ppt/media/image9.png" ContentType="image/png"/>
  <Override PartName="/ppt/media/image10.png" ContentType="image/png"/>
  <Override PartName="/ppt/media/image11.png" ContentType="image/png"/>
  <Override PartName="/ppt/media/image12.gif" ContentType="image/gif"/>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1E128E8C-9C6A-451E-AF62-F50FC97FC533}"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0A9EFC0-46BF-4F26-8B68-5E35BBDDCC49}"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9C64556F-313D-4995-8554-E6620CC27FB5}"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CEEB2492-A7BE-4D03-B288-19EDBE5CB0C0}"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ADF8D85-52EC-465E-B411-86B1DCBC53B2}"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E9EDF65-320C-4EED-90B2-2242F7B93E84}"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AE3BC59-A03D-431E-85E6-790BB787FB13}"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466A95F-23CE-4D54-8AF0-CDB83CAC3AC5}"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E10A9EB-E46E-45DD-B83D-73588E906757}"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1BD5C5F-9E59-4CDF-9B88-83CE9B2CBB95}"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69B410F-7AA1-4908-BC87-E597D0685429}"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FC23AEC-0C64-41D6-9079-0ABDD17B53BA}"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2"/>
          <p:cNvSpPr/>
          <p:nvPr/>
        </p:nvSpPr>
        <p:spPr>
          <a:xfrm>
            <a:off x="2160" y="333360"/>
            <a:ext cx="12190320" cy="1008000"/>
          </a:xfrm>
          <a:prstGeom prst="rect">
            <a:avLst/>
          </a:prstGeom>
          <a:gradFill rotWithShape="0">
            <a:gsLst>
              <a:gs pos="0">
                <a:srgbClr val="ffffff"/>
              </a:gs>
              <a:gs pos="100000">
                <a:srgbClr val="808080">
                  <a:alpha val="54117"/>
                </a:srgbClr>
              </a:gs>
            </a:gsLst>
            <a:lin ang="0"/>
          </a:gradFill>
          <a:ln w="0">
            <a:noFill/>
          </a:ln>
        </p:spPr>
        <p:style>
          <a:lnRef idx="0"/>
          <a:fillRef idx="0"/>
          <a:effectRef idx="0"/>
          <a:fontRef idx="minor"/>
        </p:style>
      </p:sp>
      <p:pic>
        <p:nvPicPr>
          <p:cNvPr id="1" name="Picture 3" descr="关系图"/>
          <p:cNvPicPr/>
          <p:nvPr/>
        </p:nvPicPr>
        <p:blipFill>
          <a:blip r:embed="rId2"/>
          <a:srcRect l="0" t="1093" r="8122" b="13317"/>
          <a:stretch/>
        </p:blipFill>
        <p:spPr>
          <a:xfrm>
            <a:off x="7729920" y="4438800"/>
            <a:ext cx="4451760" cy="2331720"/>
          </a:xfrm>
          <a:prstGeom prst="rect">
            <a:avLst/>
          </a:prstGeom>
          <a:ln w="9525">
            <a:noFill/>
          </a:ln>
        </p:spPr>
      </p:pic>
      <p:sp>
        <p:nvSpPr>
          <p:cNvPr id="2" name="PlaceHolder 1"/>
          <p:cNvSpPr>
            <a:spLocks noGrp="1"/>
          </p:cNvSpPr>
          <p:nvPr>
            <p:ph type="ftr" idx="1"/>
          </p:nvPr>
        </p:nvSpPr>
        <p:spPr>
          <a:xfrm>
            <a:off x="4165560" y="6245280"/>
            <a:ext cx="3858840" cy="474480"/>
          </a:xfrm>
          <a:prstGeom prst="rect">
            <a:avLst/>
          </a:prstGeom>
          <a:noFill/>
          <a:ln w="0">
            <a:noFill/>
          </a:ln>
        </p:spPr>
        <p:txBody>
          <a:bodyPr numCol="1" spcCol="0" lIns="90000" rIns="90000" tIns="45000" bIns="45000" anchor="t">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 </a:t>
            </a:r>
            <a:endParaRPr b="0" lang="en-IN" sz="1400" spc="-1" strike="noStrike">
              <a:latin typeface="Times New Roman"/>
            </a:endParaRPr>
          </a:p>
        </p:txBody>
      </p:sp>
      <p:sp>
        <p:nvSpPr>
          <p:cNvPr id="3" name="PlaceHolder 2"/>
          <p:cNvSpPr>
            <a:spLocks noGrp="1"/>
          </p:cNvSpPr>
          <p:nvPr>
            <p:ph type="sldNum" idx="2"/>
          </p:nvPr>
        </p:nvSpPr>
        <p:spPr>
          <a:xfrm>
            <a:off x="8737560" y="6245280"/>
            <a:ext cx="2842920" cy="474480"/>
          </a:xfrm>
          <a:prstGeom prst="rect">
            <a:avLst/>
          </a:prstGeom>
          <a:noFill/>
          <a:ln w="0">
            <a:noFill/>
          </a:ln>
        </p:spPr>
        <p:txBody>
          <a:bodyPr numCol="1" spcCol="0" lIns="90000" rIns="90000" tIns="45000" bIns="45000" anchor="t">
            <a:noAutofit/>
          </a:bodyPr>
          <a:lstStyle>
            <a:lvl1pPr algn="r">
              <a:lnSpc>
                <a:spcPct val="100000"/>
              </a:lnSpc>
              <a:buNone/>
              <a:defRPr b="0" lang="en-IN" sz="1400" spc="-1" strike="noStrike">
                <a:solidFill>
                  <a:srgbClr val="000000"/>
                </a:solidFill>
                <a:latin typeface="Arial"/>
                <a:ea typeface="SimSun"/>
              </a:defRPr>
            </a:lvl1pPr>
          </a:lstStyle>
          <a:p>
            <a:pPr algn="r">
              <a:lnSpc>
                <a:spcPct val="100000"/>
              </a:lnSpc>
              <a:buNone/>
            </a:pPr>
            <a:fld id="{821F7E8E-0B81-413D-9838-76EAF70AFF8B}" type="slidenum">
              <a:rPr b="0" lang="en-IN" sz="1400" spc="-1" strike="noStrike">
                <a:solidFill>
                  <a:srgbClr val="000000"/>
                </a:solidFill>
                <a:latin typeface="Arial"/>
                <a:ea typeface="SimSun"/>
              </a:rPr>
              <a:t>4</a:t>
            </a:fld>
            <a:endParaRPr b="0" lang="en-IN" sz="1400" spc="-1" strike="noStrike">
              <a:latin typeface="Times New Roman"/>
            </a:endParaRPr>
          </a:p>
        </p:txBody>
      </p:sp>
      <p:sp>
        <p:nvSpPr>
          <p:cNvPr id="4" name="PlaceHolder 3"/>
          <p:cNvSpPr>
            <a:spLocks noGrp="1"/>
          </p:cNvSpPr>
          <p:nvPr>
            <p:ph type="dt" idx="3"/>
          </p:nvPr>
        </p:nvSpPr>
        <p:spPr>
          <a:xfrm>
            <a:off x="609480" y="6245280"/>
            <a:ext cx="2842920" cy="474480"/>
          </a:xfrm>
          <a:prstGeom prst="rect">
            <a:avLst/>
          </a:prstGeom>
          <a:noFill/>
          <a:ln w="0">
            <a:noFill/>
          </a:ln>
        </p:spPr>
        <p:txBody>
          <a:bodyPr numCol="1" spcCol="0" lIns="90000" rIns="90000" tIns="45000" bIns="45000" anchor="t">
            <a:noAutofit/>
          </a:bodyPr>
          <a:lstStyle>
            <a:lvl1pPr>
              <a:defRPr b="0" lang="en-IN" sz="1400" spc="-1" strike="noStrike">
                <a:latin typeface="Times New Roman"/>
              </a:defRPr>
            </a:lvl1pPr>
          </a:lstStyle>
          <a:p>
            <a:r>
              <a:rPr b="0" lang="en-IN" sz="1400" spc="-1" strike="noStrike">
                <a:latin typeface="Times New Roman"/>
              </a:rPr>
              <a:t> </a:t>
            </a:r>
            <a:endParaRPr b="0" lang="en-IN" sz="1400" spc="-1" strike="noStrike">
              <a:latin typeface="Times New Roman"/>
            </a:endParaRPr>
          </a:p>
        </p:txBody>
      </p:sp>
      <p:sp>
        <p:nvSpPr>
          <p:cNvPr id="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2.gif"/><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hyperlink" Target="https://www.thedataguy.blog/ci-cd-with-databricks-and-azure-devops/#all-is-done" TargetMode="External"/><Relationship Id="rId2" Type="http://schemas.openxmlformats.org/officeDocument/2006/relationships/hyperlink" Target="https://medium.com/geekculture/ci-cd-on-azure-databricks-using-azure-devops-82441386c6e8" TargetMode="External"/><Relationship Id="rId3" Type="http://schemas.openxmlformats.org/officeDocument/2006/relationships/hyperlink" Target="https://docs.databricks.com/clusters/create.html" TargetMode="External"/><Relationship Id="rId4" Type="http://schemas.openxmlformats.org/officeDocument/2006/relationships/hyperlink" Target="https://databricks.com/product/azure" TargetMode="External"/><Relationship Id="rId5"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gif"/><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 name="Picture 4" descr="Databricks_Logo"/>
          <p:cNvPicPr/>
          <p:nvPr/>
        </p:nvPicPr>
        <p:blipFill>
          <a:blip r:embed="rId1"/>
          <a:stretch/>
        </p:blipFill>
        <p:spPr>
          <a:xfrm>
            <a:off x="3072600" y="2499840"/>
            <a:ext cx="5257440" cy="2759040"/>
          </a:xfrm>
          <a:prstGeom prst="rect">
            <a:avLst/>
          </a:prstGeom>
          <a:ln w="0">
            <a:noFill/>
          </a:ln>
        </p:spPr>
      </p:pic>
      <p:sp>
        <p:nvSpPr>
          <p:cNvPr id="44" name="Text Box 5"/>
          <p:cNvSpPr/>
          <p:nvPr/>
        </p:nvSpPr>
        <p:spPr>
          <a:xfrm>
            <a:off x="9176400" y="442080"/>
            <a:ext cx="2570760" cy="759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4400" spc="-1" strike="noStrike">
                <a:solidFill>
                  <a:srgbClr val="000000"/>
                </a:solidFill>
                <a:latin typeface="Arial"/>
                <a:ea typeface="SimSun"/>
              </a:rPr>
              <a:t>ML Flow</a:t>
            </a:r>
            <a:r>
              <a:rPr b="0" lang="en-US" sz="1800" spc="-1" strike="noStrike">
                <a:solidFill>
                  <a:srgbClr val="000000"/>
                </a:solidFill>
                <a:latin typeface="Arial"/>
                <a:ea typeface="SimSun"/>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Evaluation of a Model</a:t>
            </a:r>
            <a:endParaRPr b="0" lang="en-IN" sz="4400" spc="-1" strike="noStrike">
              <a:latin typeface="Arial"/>
            </a:endParaRPr>
          </a:p>
        </p:txBody>
      </p:sp>
      <p:sp>
        <p:nvSpPr>
          <p:cNvPr id="68" name="PlaceHolder 2"/>
          <p:cNvSpPr>
            <a:spLocks noGrp="1"/>
          </p:cNvSpPr>
          <p:nvPr>
            <p:ph/>
          </p:nvPr>
        </p:nvSpPr>
        <p:spPr>
          <a:xfrm>
            <a:off x="609480" y="1600200"/>
            <a:ext cx="10971000" cy="1142640"/>
          </a:xfrm>
          <a:prstGeom prst="rect">
            <a:avLst/>
          </a:prstGeom>
          <a:noFill/>
          <a:ln w="9360">
            <a:noFill/>
          </a:ln>
        </p:spPr>
        <p:txBody>
          <a:bodyPr lIns="90000" rIns="90000" tIns="45000" bIns="45000" anchor="t">
            <a:noAutofit/>
          </a:bodyPr>
          <a:p>
            <a:pPr>
              <a:lnSpc>
                <a:spcPct val="100000"/>
              </a:lnSpc>
              <a:spcBef>
                <a:spcPts val="641"/>
              </a:spcBef>
              <a:buNone/>
              <a:tabLst>
                <a:tab algn="l" pos="0"/>
              </a:tabLst>
            </a:pPr>
            <a:r>
              <a:rPr b="0" lang="en-US" sz="3200" spc="-1" strike="noStrike">
                <a:solidFill>
                  <a:srgbClr val="000000"/>
                </a:solidFill>
                <a:latin typeface="Arial"/>
                <a:ea typeface="Arial"/>
              </a:rPr>
              <a:t>Here we are training, testing and evaluating Dataset.</a:t>
            </a:r>
            <a:endParaRPr b="0" lang="en-IN" sz="3200" spc="-1" strike="noStrike">
              <a:latin typeface="Arial"/>
            </a:endParaRPr>
          </a:p>
          <a:p>
            <a:pPr algn="just">
              <a:lnSpc>
                <a:spcPct val="100000"/>
              </a:lnSpc>
              <a:spcBef>
                <a:spcPts val="400"/>
              </a:spcBef>
              <a:buNone/>
              <a:tabLst>
                <a:tab algn="l" pos="0"/>
              </a:tabLst>
            </a:pPr>
            <a:r>
              <a:rPr b="0" lang="en-US" sz="2000" spc="-1" strike="noStrike">
                <a:solidFill>
                  <a:srgbClr val="000000"/>
                </a:solidFill>
                <a:latin typeface="Arial"/>
                <a:ea typeface="Arial"/>
              </a:rPr>
              <a:t>By clicking on the Experiment, a side panel displays a tabular summary of each run’s key parameters and metrics, with ability to view detailed MLflow entities: runs, parameters, metrics, artifacts, models, etc.</a:t>
            </a:r>
            <a:endParaRPr b="0" lang="en-IN" sz="2000" spc="-1" strike="noStrike">
              <a:latin typeface="Arial"/>
            </a:endParaRPr>
          </a:p>
        </p:txBody>
      </p:sp>
      <p:pic>
        <p:nvPicPr>
          <p:cNvPr id="69" name="Picture 4" descr=""/>
          <p:cNvPicPr/>
          <p:nvPr/>
        </p:nvPicPr>
        <p:blipFill>
          <a:blip r:embed="rId1"/>
          <a:stretch/>
        </p:blipFill>
        <p:spPr>
          <a:xfrm>
            <a:off x="718200" y="3240000"/>
            <a:ext cx="8230320" cy="30823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Mlflow Experiment </a:t>
            </a:r>
            <a:endParaRPr b="0" lang="en-IN" sz="4400" spc="-1" strike="noStrike">
              <a:latin typeface="Arial"/>
            </a:endParaRPr>
          </a:p>
        </p:txBody>
      </p:sp>
      <p:sp>
        <p:nvSpPr>
          <p:cNvPr id="71"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algn="just">
              <a:lnSpc>
                <a:spcPct val="100000"/>
              </a:lnSpc>
              <a:spcBef>
                <a:spcPts val="641"/>
              </a:spcBef>
              <a:buNone/>
              <a:tabLst>
                <a:tab algn="l" pos="0"/>
              </a:tabLst>
            </a:pPr>
            <a:r>
              <a:rPr b="0" lang="en-US" sz="3200" spc="-1" strike="noStrike">
                <a:solidFill>
                  <a:srgbClr val="000000"/>
                </a:solidFill>
                <a:latin typeface="Arial"/>
                <a:ea typeface="Arial"/>
              </a:rPr>
              <a:t>Image shows the Mlflow Experiment  which includes model prediction details.</a:t>
            </a:r>
            <a:endParaRPr b="0" lang="en-IN" sz="3200" spc="-1" strike="noStrike">
              <a:latin typeface="Arial"/>
            </a:endParaRPr>
          </a:p>
        </p:txBody>
      </p:sp>
      <p:pic>
        <p:nvPicPr>
          <p:cNvPr id="72" name="Picture 4" descr=""/>
          <p:cNvPicPr/>
          <p:nvPr/>
        </p:nvPicPr>
        <p:blipFill>
          <a:blip r:embed="rId1"/>
          <a:stretch/>
        </p:blipFill>
        <p:spPr>
          <a:xfrm>
            <a:off x="604800" y="2912760"/>
            <a:ext cx="8277840" cy="33638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SimSun"/>
              </a:rPr>
              <a:t> </a:t>
            </a:r>
            <a:r>
              <a:rPr b="0" lang="en-US" sz="4400" spc="-1" strike="noStrike">
                <a:solidFill>
                  <a:srgbClr val="000000"/>
                </a:solidFill>
                <a:latin typeface="Arial"/>
                <a:ea typeface="SimSun"/>
              </a:rPr>
              <a:t>Model Registry</a:t>
            </a:r>
            <a:endParaRPr b="0" lang="en-IN" sz="4400" spc="-1" strike="noStrike">
              <a:latin typeface="Arial"/>
            </a:endParaRPr>
          </a:p>
        </p:txBody>
      </p:sp>
      <p:sp>
        <p:nvSpPr>
          <p:cNvPr id="74"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algn="just">
              <a:lnSpc>
                <a:spcPct val="100000"/>
              </a:lnSpc>
              <a:spcBef>
                <a:spcPts val="479"/>
              </a:spcBef>
              <a:buNone/>
              <a:tabLst>
                <a:tab algn="l" pos="0"/>
              </a:tabLst>
            </a:pPr>
            <a:r>
              <a:rPr b="0" lang="en-US" sz="2400" spc="-1" strike="noStrike">
                <a:solidFill>
                  <a:srgbClr val="000000"/>
                </a:solidFill>
                <a:latin typeface="Arial"/>
                <a:ea typeface="Arial"/>
              </a:rPr>
              <a:t>A model registry is </a:t>
            </a:r>
            <a:r>
              <a:rPr b="1" lang="en-US" sz="2400" spc="-1" strike="noStrike">
                <a:solidFill>
                  <a:srgbClr val="000000"/>
                </a:solidFill>
                <a:latin typeface="Arial"/>
                <a:ea typeface="Arial"/>
              </a:rPr>
              <a:t>a repository used to store trained machine learning (ML) models</a:t>
            </a:r>
            <a:r>
              <a:rPr b="0" lang="en-US" sz="2400" spc="-1" strike="noStrike">
                <a:solidFill>
                  <a:srgbClr val="000000"/>
                </a:solidFill>
                <a:latin typeface="Arial"/>
                <a:ea typeface="Arial"/>
              </a:rPr>
              <a:t>. In addition to the models themselves, a model registry stores information about the data and training jobs used to create the model.</a:t>
            </a:r>
            <a:endParaRPr b="0" lang="en-IN" sz="2400" spc="-1" strike="noStrike">
              <a:latin typeface="Arial"/>
            </a:endParaRPr>
          </a:p>
          <a:p>
            <a:pPr algn="just">
              <a:lnSpc>
                <a:spcPct val="100000"/>
              </a:lnSpc>
              <a:spcBef>
                <a:spcPts val="561"/>
              </a:spcBef>
              <a:buNone/>
              <a:tabLst>
                <a:tab algn="l" pos="0"/>
              </a:tabLst>
            </a:pPr>
            <a:r>
              <a:rPr b="1" lang="en-US" sz="2800" spc="-1" strike="noStrike">
                <a:solidFill>
                  <a:srgbClr val="000000"/>
                </a:solidFill>
                <a:latin typeface="Arial"/>
                <a:ea typeface="SimSun"/>
              </a:rPr>
              <a:t>Steps to Register a model:</a:t>
            </a:r>
            <a:endParaRPr b="0" lang="en-IN" sz="2800" spc="-1" strike="noStrike">
              <a:latin typeface="Arial"/>
            </a:endParaRPr>
          </a:p>
          <a:p>
            <a:pPr marL="343080" indent="-343080" algn="just">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SimSun"/>
              </a:rPr>
              <a:t>From Experiment click on model to be saved.</a:t>
            </a:r>
            <a:endParaRPr b="0" lang="en-IN" sz="2000" spc="-1" strike="noStrike">
              <a:latin typeface="Arial"/>
            </a:endParaRPr>
          </a:p>
          <a:p>
            <a:pPr marL="343080" indent="-343080" algn="just">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SimSun"/>
              </a:rPr>
              <a:t>Click on</a:t>
            </a:r>
            <a:r>
              <a:rPr b="1" lang="en-US" sz="2000" spc="-1" strike="noStrike">
                <a:solidFill>
                  <a:srgbClr val="000000"/>
                </a:solidFill>
                <a:latin typeface="Arial"/>
                <a:ea typeface="SimSun"/>
              </a:rPr>
              <a:t> Register Model</a:t>
            </a:r>
            <a:r>
              <a:rPr b="0" lang="en-US" sz="2000" spc="-1" strike="noStrike">
                <a:solidFill>
                  <a:srgbClr val="000000"/>
                </a:solidFill>
                <a:latin typeface="Arial"/>
                <a:ea typeface="SimSun"/>
              </a:rPr>
              <a:t> button.</a:t>
            </a:r>
            <a:endParaRPr b="0" lang="en-IN" sz="2000" spc="-1" strike="noStrike">
              <a:latin typeface="Arial"/>
            </a:endParaRPr>
          </a:p>
          <a:p>
            <a:pPr marL="343080" indent="-343080" algn="just">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SimSun"/>
              </a:rPr>
              <a:t>Name the model -&gt; Save Model</a:t>
            </a:r>
            <a:endParaRPr b="0" lang="en-IN" sz="2000" spc="-1" strike="noStrike">
              <a:latin typeface="Arial"/>
            </a:endParaRPr>
          </a:p>
          <a:p>
            <a:pPr algn="just">
              <a:lnSpc>
                <a:spcPct val="100000"/>
              </a:lnSpc>
              <a:spcBef>
                <a:spcPts val="400"/>
              </a:spcBef>
              <a:buNone/>
              <a:tabLst>
                <a:tab algn="l" pos="0"/>
              </a:tabLst>
            </a:pPr>
            <a:endParaRPr b="0" lang="en-IN" sz="2000" spc="-1" strike="noStrike">
              <a:latin typeface="Arial"/>
            </a:endParaRPr>
          </a:p>
        </p:txBody>
      </p:sp>
      <p:pic>
        <p:nvPicPr>
          <p:cNvPr id="75" name="" descr=""/>
          <p:cNvPicPr/>
          <p:nvPr/>
        </p:nvPicPr>
        <p:blipFill>
          <a:blip r:embed="rId1"/>
          <a:stretch/>
        </p:blipFill>
        <p:spPr>
          <a:xfrm>
            <a:off x="6300000" y="2880000"/>
            <a:ext cx="5868000" cy="32389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99072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Dashboarding on Databricks</a:t>
            </a:r>
            <a:endParaRPr b="0" lang="en-IN" sz="4400" spc="-1" strike="noStrike">
              <a:latin typeface="Arial"/>
            </a:endParaRPr>
          </a:p>
        </p:txBody>
      </p:sp>
      <p:sp>
        <p:nvSpPr>
          <p:cNvPr id="77" name="PlaceHolder 2"/>
          <p:cNvSpPr>
            <a:spLocks noGrp="1"/>
          </p:cNvSpPr>
          <p:nvPr>
            <p:ph/>
          </p:nvPr>
        </p:nvSpPr>
        <p:spPr>
          <a:xfrm>
            <a:off x="609480" y="1600200"/>
            <a:ext cx="5315400" cy="4524120"/>
          </a:xfrm>
          <a:prstGeom prst="rect">
            <a:avLst/>
          </a:prstGeom>
          <a:noFill/>
          <a:ln w="9360">
            <a:noFill/>
          </a:ln>
        </p:spPr>
        <p:txBody>
          <a:bodyPr lIns="90000" rIns="90000" tIns="45000" bIns="45000" anchor="t">
            <a:noAutofit/>
          </a:bodyPr>
          <a:p>
            <a:pPr marL="343080" indent="-343080" algn="just">
              <a:lnSpc>
                <a:spcPct val="100000"/>
              </a:lnSpc>
              <a:spcBef>
                <a:spcPts val="479"/>
              </a:spcBef>
              <a:buClr>
                <a:srgbClr val="000000"/>
              </a:buClr>
              <a:buFont typeface="Symbol"/>
              <a:buChar char=""/>
            </a:pPr>
            <a:r>
              <a:rPr b="0" lang="en-US" sz="2400" spc="-1" strike="noStrike">
                <a:solidFill>
                  <a:srgbClr val="000000"/>
                </a:solidFill>
                <a:latin typeface="Arial"/>
                <a:ea typeface="Arial"/>
              </a:rPr>
              <a:t>Databricks has a feature to create an interactive dashboard using the already existing codes, images and output.</a:t>
            </a:r>
            <a:endParaRPr b="0" lang="en-IN" sz="2400" spc="-1" strike="noStrike">
              <a:latin typeface="Arial"/>
            </a:endParaRPr>
          </a:p>
          <a:p>
            <a:pPr marL="343080" indent="-343080" algn="just">
              <a:lnSpc>
                <a:spcPct val="100000"/>
              </a:lnSpc>
              <a:spcBef>
                <a:spcPts val="479"/>
              </a:spcBef>
              <a:buClr>
                <a:srgbClr val="000000"/>
              </a:buClr>
              <a:buFont typeface="Symbol"/>
              <a:buChar char=""/>
            </a:pPr>
            <a:r>
              <a:rPr b="0" lang="en-US" sz="2400" spc="-1" strike="noStrike">
                <a:solidFill>
                  <a:srgbClr val="000000"/>
                </a:solidFill>
                <a:latin typeface="Arial"/>
                <a:ea typeface="Arial"/>
              </a:rPr>
              <a:t>Move to View menu and select + New Dashboard</a:t>
            </a:r>
            <a:endParaRPr b="0" lang="en-IN" sz="2400" spc="-1" strike="noStrike">
              <a:latin typeface="Arial"/>
            </a:endParaRPr>
          </a:p>
          <a:p>
            <a:pPr marL="343080" indent="-343080" algn="just">
              <a:lnSpc>
                <a:spcPct val="100000"/>
              </a:lnSpc>
              <a:spcBef>
                <a:spcPts val="479"/>
              </a:spcBef>
              <a:buClr>
                <a:srgbClr val="000000"/>
              </a:buClr>
              <a:buFont typeface="Symbol"/>
              <a:buChar char=""/>
            </a:pPr>
            <a:r>
              <a:rPr b="0" lang="en-US" sz="2400" spc="-1" strike="noStrike">
                <a:solidFill>
                  <a:srgbClr val="000000"/>
                </a:solidFill>
                <a:latin typeface="Arial"/>
                <a:ea typeface="Arial"/>
              </a:rPr>
              <a:t>Provide a name to the dashboard.</a:t>
            </a:r>
            <a:endParaRPr b="0" lang="en-IN" sz="2400" spc="-1" strike="noStrike">
              <a:latin typeface="Arial"/>
            </a:endParaRPr>
          </a:p>
          <a:p>
            <a:pPr marL="343080" indent="-343080" algn="just">
              <a:lnSpc>
                <a:spcPct val="100000"/>
              </a:lnSpc>
              <a:spcBef>
                <a:spcPts val="479"/>
              </a:spcBef>
              <a:buClr>
                <a:srgbClr val="000000"/>
              </a:buClr>
              <a:buFont typeface="Symbol"/>
              <a:buChar char=""/>
            </a:pPr>
            <a:r>
              <a:rPr b="0" lang="en-US" sz="2400" spc="-1" strike="noStrike">
                <a:solidFill>
                  <a:srgbClr val="000000"/>
                </a:solidFill>
                <a:latin typeface="Arial"/>
                <a:ea typeface="Arial"/>
              </a:rPr>
              <a:t>On the Top Right corner of each cell click on the tiny Bar Graph image.</a:t>
            </a:r>
            <a:endParaRPr b="0" lang="en-IN" sz="2400" spc="-1" strike="noStrike">
              <a:latin typeface="Arial"/>
            </a:endParaRPr>
          </a:p>
          <a:p>
            <a:pPr marL="343080" indent="-343080" algn="just">
              <a:lnSpc>
                <a:spcPct val="100000"/>
              </a:lnSpc>
              <a:spcBef>
                <a:spcPts val="479"/>
              </a:spcBef>
              <a:buClr>
                <a:srgbClr val="000000"/>
              </a:buClr>
              <a:buFont typeface="Symbol"/>
              <a:buChar char=""/>
            </a:pPr>
            <a:r>
              <a:rPr b="0" lang="en-US" sz="2400" spc="-1" strike="noStrike">
                <a:solidFill>
                  <a:srgbClr val="000000"/>
                </a:solidFill>
                <a:latin typeface="Arial"/>
                <a:ea typeface="Arial"/>
              </a:rPr>
              <a:t>It will show the available dashboard for the notebook.</a:t>
            </a:r>
            <a:endParaRPr b="0" lang="en-IN" sz="2400" spc="-1" strike="noStrike">
              <a:latin typeface="Arial"/>
            </a:endParaRPr>
          </a:p>
        </p:txBody>
      </p:sp>
      <p:pic>
        <p:nvPicPr>
          <p:cNvPr id="78" name="Picture 5" descr="93888016 dashboard 002"/>
          <p:cNvPicPr/>
          <p:nvPr/>
        </p:nvPicPr>
        <p:blipFill>
          <a:blip r:embed="rId1"/>
          <a:stretch/>
        </p:blipFill>
        <p:spPr>
          <a:xfrm>
            <a:off x="6485040" y="1481760"/>
            <a:ext cx="5068080" cy="47797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SimSun"/>
              </a:rPr>
              <a:t>Comparing Models</a:t>
            </a:r>
            <a:endParaRPr b="0" lang="en-IN" sz="4400" spc="-1" strike="noStrike">
              <a:latin typeface="Arial"/>
            </a:endParaRPr>
          </a:p>
        </p:txBody>
      </p:sp>
      <p:pic>
        <p:nvPicPr>
          <p:cNvPr id="80" name="Picture 7" descr=""/>
          <p:cNvPicPr/>
          <p:nvPr/>
        </p:nvPicPr>
        <p:blipFill>
          <a:blip r:embed="rId1"/>
          <a:stretch/>
        </p:blipFill>
        <p:spPr>
          <a:xfrm>
            <a:off x="1258920" y="2692440"/>
            <a:ext cx="4950360" cy="3462840"/>
          </a:xfrm>
          <a:prstGeom prst="rect">
            <a:avLst/>
          </a:prstGeom>
          <a:ln w="9525">
            <a:noFill/>
          </a:ln>
        </p:spPr>
      </p:pic>
      <p:sp>
        <p:nvSpPr>
          <p:cNvPr id="81" name="TextBox 7"/>
          <p:cNvSpPr/>
          <p:nvPr/>
        </p:nvSpPr>
        <p:spPr>
          <a:xfrm>
            <a:off x="1171800" y="1697040"/>
            <a:ext cx="10207080" cy="69948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gn="just">
              <a:lnSpc>
                <a:spcPct val="100000"/>
              </a:lnSpc>
              <a:buNone/>
            </a:pPr>
            <a:r>
              <a:rPr b="0" lang="en-US" sz="2000" spc="-1" strike="noStrike">
                <a:solidFill>
                  <a:srgbClr val="000000"/>
                </a:solidFill>
                <a:latin typeface="Arial"/>
                <a:ea typeface="SimSun"/>
              </a:rPr>
              <a:t>In Experiment we can compare score and see graphs of different models through this feature in Databricks.</a:t>
            </a:r>
            <a:endParaRPr b="0" lang="en-IN" sz="2000" spc="-1" strike="noStrike">
              <a:latin typeface="Arial"/>
            </a:endParaRPr>
          </a:p>
        </p:txBody>
      </p:sp>
      <p:pic>
        <p:nvPicPr>
          <p:cNvPr id="82" name="Picture 3" descr=""/>
          <p:cNvPicPr/>
          <p:nvPr/>
        </p:nvPicPr>
        <p:blipFill>
          <a:blip r:embed="rId2"/>
          <a:stretch/>
        </p:blipFill>
        <p:spPr>
          <a:xfrm>
            <a:off x="6547320" y="2693160"/>
            <a:ext cx="4965480" cy="34772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SimSun"/>
              </a:rPr>
              <a:t>File Sharing</a:t>
            </a:r>
            <a:endParaRPr b="0" lang="en-IN" sz="4400" spc="-1" strike="noStrike">
              <a:latin typeface="Arial"/>
            </a:endParaRPr>
          </a:p>
        </p:txBody>
      </p:sp>
      <p:sp>
        <p:nvSpPr>
          <p:cNvPr id="84" name="PlaceHolder 2"/>
          <p:cNvSpPr>
            <a:spLocks noGrp="1"/>
          </p:cNvSpPr>
          <p:nvPr>
            <p:ph/>
          </p:nvPr>
        </p:nvSpPr>
        <p:spPr>
          <a:xfrm>
            <a:off x="609480" y="1600200"/>
            <a:ext cx="10971000" cy="2604600"/>
          </a:xfrm>
          <a:prstGeom prst="rect">
            <a:avLst/>
          </a:prstGeom>
          <a:noFill/>
          <a:ln w="9360">
            <a:noFill/>
          </a:ln>
        </p:spPr>
        <p:txBody>
          <a:bodyPr lIns="90000" rIns="90000" tIns="45000" bIns="45000" anchor="t">
            <a:noAutofit/>
          </a:bodyPr>
          <a:p>
            <a:pPr>
              <a:lnSpc>
                <a:spcPct val="100000"/>
              </a:lnSpc>
              <a:spcBef>
                <a:spcPts val="479"/>
              </a:spcBef>
              <a:buNone/>
              <a:tabLst>
                <a:tab algn="l" pos="0"/>
              </a:tabLst>
            </a:pPr>
            <a:r>
              <a:rPr b="1" lang="en-US" sz="2400" spc="-1" strike="noStrike">
                <a:solidFill>
                  <a:srgbClr val="000000"/>
                </a:solidFill>
                <a:latin typeface="Arial"/>
                <a:ea typeface="SimSun"/>
              </a:rPr>
              <a:t>Steps to add new User:</a:t>
            </a:r>
            <a:endParaRPr b="0" lang="en-IN" sz="2400" spc="-1" strike="noStrike">
              <a:latin typeface="Arial"/>
            </a:endParaRPr>
          </a:p>
          <a:p>
            <a:pPr marL="343080" indent="-343080">
              <a:lnSpc>
                <a:spcPct val="100000"/>
              </a:lnSpc>
              <a:spcBef>
                <a:spcPts val="479"/>
              </a:spcBef>
              <a:buClr>
                <a:srgbClr val="000000"/>
              </a:buClr>
              <a:buFont typeface="Arial"/>
              <a:buChar char="•"/>
              <a:tabLst>
                <a:tab algn="l" pos="0"/>
              </a:tabLst>
            </a:pPr>
            <a:r>
              <a:rPr b="0" lang="en-US" sz="2400" spc="-1" strike="noStrike">
                <a:solidFill>
                  <a:srgbClr val="000000"/>
                </a:solidFill>
                <a:latin typeface="Arial"/>
                <a:ea typeface="SimSun"/>
              </a:rPr>
              <a:t>Go to </a:t>
            </a:r>
            <a:r>
              <a:rPr b="1" lang="en-US" sz="2400" spc="-1" strike="noStrike">
                <a:solidFill>
                  <a:srgbClr val="000000"/>
                </a:solidFill>
                <a:latin typeface="Arial"/>
                <a:ea typeface="SimSun"/>
              </a:rPr>
              <a:t>Settings</a:t>
            </a:r>
            <a:r>
              <a:rPr b="0" lang="en-US" sz="2400" spc="-1" strike="noStrike">
                <a:solidFill>
                  <a:srgbClr val="000000"/>
                </a:solidFill>
                <a:latin typeface="Arial"/>
                <a:ea typeface="SimSun"/>
              </a:rPr>
              <a:t> -&gt; </a:t>
            </a:r>
            <a:r>
              <a:rPr b="1" lang="en-US" sz="2400" spc="-1" strike="noStrike">
                <a:solidFill>
                  <a:srgbClr val="000000"/>
                </a:solidFill>
                <a:latin typeface="Arial"/>
                <a:ea typeface="SimSun"/>
              </a:rPr>
              <a:t>Admin Console</a:t>
            </a:r>
            <a:r>
              <a:rPr b="0" lang="en-US" sz="2400" spc="-1" strike="noStrike">
                <a:solidFill>
                  <a:srgbClr val="000000"/>
                </a:solidFill>
                <a:latin typeface="Arial"/>
                <a:ea typeface="SimSun"/>
              </a:rPr>
              <a:t>.</a:t>
            </a:r>
            <a:endParaRPr b="0" lang="en-IN" sz="2400" spc="-1" strike="noStrike">
              <a:latin typeface="Arial"/>
            </a:endParaRPr>
          </a:p>
          <a:p>
            <a:pPr marL="343080" indent="-343080">
              <a:lnSpc>
                <a:spcPct val="100000"/>
              </a:lnSpc>
              <a:spcBef>
                <a:spcPts val="479"/>
              </a:spcBef>
              <a:buClr>
                <a:srgbClr val="000000"/>
              </a:buClr>
              <a:buFont typeface="Arial"/>
              <a:buChar char="•"/>
              <a:tabLst>
                <a:tab algn="l" pos="0"/>
              </a:tabLst>
            </a:pPr>
            <a:r>
              <a:rPr b="0" lang="en-US" sz="2400" spc="-1" strike="noStrike">
                <a:solidFill>
                  <a:srgbClr val="000000"/>
                </a:solidFill>
                <a:latin typeface="Arial"/>
                <a:ea typeface="SimSun"/>
              </a:rPr>
              <a:t>Click on </a:t>
            </a:r>
            <a:r>
              <a:rPr b="1" lang="en-US" sz="2400" spc="-1" strike="noStrike">
                <a:solidFill>
                  <a:srgbClr val="000000"/>
                </a:solidFill>
                <a:latin typeface="Arial"/>
                <a:ea typeface="SimSun"/>
              </a:rPr>
              <a:t>Add User</a:t>
            </a:r>
            <a:r>
              <a:rPr b="0" lang="en-US" sz="2400" spc="-1" strike="noStrike">
                <a:solidFill>
                  <a:srgbClr val="000000"/>
                </a:solidFill>
                <a:latin typeface="Arial"/>
                <a:ea typeface="SimSun"/>
              </a:rPr>
              <a:t> Button.</a:t>
            </a:r>
            <a:endParaRPr b="0" lang="en-IN" sz="2400" spc="-1" strike="noStrike">
              <a:latin typeface="Arial"/>
            </a:endParaRPr>
          </a:p>
          <a:p>
            <a:pPr marL="343080" indent="-343080">
              <a:lnSpc>
                <a:spcPct val="100000"/>
              </a:lnSpc>
              <a:spcBef>
                <a:spcPts val="479"/>
              </a:spcBef>
              <a:buClr>
                <a:srgbClr val="000000"/>
              </a:buClr>
              <a:buFont typeface="Arial"/>
              <a:buChar char="•"/>
              <a:tabLst>
                <a:tab algn="l" pos="0"/>
              </a:tabLst>
            </a:pPr>
            <a:r>
              <a:rPr b="0" lang="en-US" sz="2400" spc="-1" strike="noStrike">
                <a:solidFill>
                  <a:srgbClr val="000000"/>
                </a:solidFill>
                <a:latin typeface="Arial"/>
                <a:ea typeface="SimSun"/>
              </a:rPr>
              <a:t>Provide user's Email ID.</a:t>
            </a:r>
            <a:endParaRPr b="0" lang="en-IN" sz="2400" spc="-1" strike="noStrike">
              <a:latin typeface="Arial"/>
            </a:endParaRPr>
          </a:p>
          <a:p>
            <a:pPr marL="343080" indent="-343080">
              <a:lnSpc>
                <a:spcPct val="100000"/>
              </a:lnSpc>
              <a:spcBef>
                <a:spcPts val="479"/>
              </a:spcBef>
              <a:buClr>
                <a:srgbClr val="000000"/>
              </a:buClr>
              <a:buFont typeface="Arial"/>
              <a:buChar char="•"/>
              <a:tabLst>
                <a:tab algn="l" pos="0"/>
              </a:tabLst>
            </a:pPr>
            <a:r>
              <a:rPr b="0" lang="en-US" sz="2400" spc="-1" strike="noStrike">
                <a:solidFill>
                  <a:srgbClr val="000000"/>
                </a:solidFill>
                <a:latin typeface="Arial"/>
                <a:ea typeface="SimSun"/>
              </a:rPr>
              <a:t>User will get a mail where user need to set password.</a:t>
            </a:r>
            <a:endParaRPr b="0" lang="en-IN" sz="2400" spc="-1" strike="noStrike">
              <a:latin typeface="Arial"/>
            </a:endParaRPr>
          </a:p>
          <a:p>
            <a:pPr marL="343080" indent="-343080">
              <a:lnSpc>
                <a:spcPct val="100000"/>
              </a:lnSpc>
              <a:spcBef>
                <a:spcPts val="479"/>
              </a:spcBef>
              <a:buClr>
                <a:srgbClr val="000000"/>
              </a:buClr>
              <a:buFont typeface="Arial"/>
              <a:buChar char="•"/>
              <a:tabLst>
                <a:tab algn="l" pos="0"/>
              </a:tabLst>
            </a:pPr>
            <a:r>
              <a:rPr b="0" lang="en-US" sz="2400" spc="-1" strike="noStrike">
                <a:solidFill>
                  <a:srgbClr val="000000"/>
                </a:solidFill>
                <a:latin typeface="Arial"/>
                <a:ea typeface="SimSun"/>
              </a:rPr>
              <a:t>User can now login</a:t>
            </a:r>
            <a:endParaRPr b="0" lang="en-IN" sz="2400" spc="-1" strike="noStrike">
              <a:latin typeface="Arial"/>
            </a:endParaRPr>
          </a:p>
        </p:txBody>
      </p:sp>
      <p:pic>
        <p:nvPicPr>
          <p:cNvPr id="85" name="Picture 4" descr=""/>
          <p:cNvPicPr/>
          <p:nvPr/>
        </p:nvPicPr>
        <p:blipFill>
          <a:blip r:embed="rId1"/>
          <a:stretch/>
        </p:blipFill>
        <p:spPr>
          <a:xfrm>
            <a:off x="614160" y="4303800"/>
            <a:ext cx="9956520" cy="19738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SimSun"/>
              </a:rPr>
              <a:t>Syncing Notebook to Git</a:t>
            </a:r>
            <a:endParaRPr b="0" lang="en-IN" sz="4400" spc="-1" strike="noStrike">
              <a:latin typeface="Arial"/>
            </a:endParaRPr>
          </a:p>
        </p:txBody>
      </p:sp>
      <p:pic>
        <p:nvPicPr>
          <p:cNvPr id="87" name="Picture 4" descr=""/>
          <p:cNvPicPr/>
          <p:nvPr/>
        </p:nvPicPr>
        <p:blipFill>
          <a:blip r:embed="rId1"/>
          <a:stretch/>
        </p:blipFill>
        <p:spPr>
          <a:xfrm>
            <a:off x="1423080" y="2302560"/>
            <a:ext cx="9344160" cy="3821760"/>
          </a:xfrm>
          <a:prstGeom prst="rect">
            <a:avLst/>
          </a:prstGeom>
          <a:ln w="9525">
            <a:noFill/>
          </a:ln>
        </p:spPr>
      </p:pic>
      <p:sp>
        <p:nvSpPr>
          <p:cNvPr id="88" name="TextBox 5"/>
          <p:cNvSpPr/>
          <p:nvPr/>
        </p:nvSpPr>
        <p:spPr>
          <a:xfrm>
            <a:off x="1021680" y="1414440"/>
            <a:ext cx="10325520" cy="45540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marL="285840" indent="-285840">
              <a:lnSpc>
                <a:spcPct val="100000"/>
              </a:lnSpc>
              <a:buClr>
                <a:srgbClr val="000000"/>
              </a:buClr>
              <a:buFont typeface="Arial"/>
              <a:buChar char="•"/>
            </a:pPr>
            <a:r>
              <a:rPr b="0" lang="en-US" sz="2400" spc="-1" strike="noStrike">
                <a:solidFill>
                  <a:srgbClr val="000000"/>
                </a:solidFill>
                <a:latin typeface="Arial"/>
                <a:ea typeface="SimSun"/>
              </a:rPr>
              <a:t>Add Git Preferences to link Databricks Noteook to Git.</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SimSun"/>
              </a:rPr>
              <a:t>Synced Notebook</a:t>
            </a:r>
            <a:endParaRPr b="0" lang="en-IN" sz="4400" spc="-1" strike="noStrike">
              <a:latin typeface="Arial"/>
            </a:endParaRPr>
          </a:p>
        </p:txBody>
      </p:sp>
      <p:pic>
        <p:nvPicPr>
          <p:cNvPr id="90" name="Picture 4" descr=""/>
          <p:cNvPicPr/>
          <p:nvPr/>
        </p:nvPicPr>
        <p:blipFill>
          <a:blip r:embed="rId1"/>
          <a:stretch/>
        </p:blipFill>
        <p:spPr>
          <a:xfrm>
            <a:off x="1347840" y="2743200"/>
            <a:ext cx="9494640" cy="3473280"/>
          </a:xfrm>
          <a:prstGeom prst="rect">
            <a:avLst/>
          </a:prstGeom>
          <a:ln w="9525">
            <a:noFill/>
          </a:ln>
        </p:spPr>
      </p:pic>
      <p:sp>
        <p:nvSpPr>
          <p:cNvPr id="91" name="TextBox 4"/>
          <p:cNvSpPr/>
          <p:nvPr/>
        </p:nvSpPr>
        <p:spPr>
          <a:xfrm>
            <a:off x="1057320" y="1438200"/>
            <a:ext cx="10075680" cy="118692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marL="285840" indent="-285840">
              <a:lnSpc>
                <a:spcPct val="100000"/>
              </a:lnSpc>
              <a:buClr>
                <a:srgbClr val="000000"/>
              </a:buClr>
              <a:buFont typeface="Arial"/>
              <a:buChar char="•"/>
            </a:pPr>
            <a:r>
              <a:rPr b="0" lang="en-US" sz="2400" spc="-1" strike="noStrike">
                <a:solidFill>
                  <a:srgbClr val="000000"/>
                </a:solidFill>
                <a:latin typeface="Arial"/>
                <a:ea typeface="SimSun"/>
              </a:rPr>
              <a:t>After notebook is updated we need to go to Rivision History and click on Save Button.</a:t>
            </a:r>
            <a:endParaRPr b="0" lang="en-IN" sz="2400" spc="-1" strike="noStrike">
              <a:latin typeface="Arial"/>
            </a:endParaRPr>
          </a:p>
          <a:p>
            <a:pPr marL="285840" indent="-285840">
              <a:lnSpc>
                <a:spcPct val="100000"/>
              </a:lnSpc>
              <a:buClr>
                <a:srgbClr val="000000"/>
              </a:buClr>
              <a:buFont typeface="Arial"/>
              <a:buChar char="•"/>
            </a:pPr>
            <a:r>
              <a:rPr b="0" lang="en-US" sz="2400" spc="-1" strike="noStrike">
                <a:solidFill>
                  <a:srgbClr val="000000"/>
                </a:solidFill>
                <a:latin typeface="Arial"/>
                <a:ea typeface="SimSun"/>
              </a:rPr>
              <a:t>Changes will be reflected in Git.</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SimSun"/>
              </a:rPr>
              <a:t>Deployment</a:t>
            </a:r>
            <a:endParaRPr b="0" lang="en-IN" sz="4400" spc="-1" strike="noStrike">
              <a:latin typeface="Arial"/>
            </a:endParaRPr>
          </a:p>
        </p:txBody>
      </p:sp>
      <p:sp>
        <p:nvSpPr>
          <p:cNvPr id="93" name="PlaceHolder 2"/>
          <p:cNvSpPr>
            <a:spLocks noGrp="1"/>
          </p:cNvSpPr>
          <p:nvPr>
            <p:ph/>
          </p:nvPr>
        </p:nvSpPr>
        <p:spPr>
          <a:xfrm>
            <a:off x="853920" y="1600200"/>
            <a:ext cx="10726560" cy="4495320"/>
          </a:xfrm>
          <a:prstGeom prst="rect">
            <a:avLst/>
          </a:prstGeom>
          <a:noFill/>
          <a:ln w="9360">
            <a:noFill/>
          </a:ln>
        </p:spPr>
        <p:txBody>
          <a:bodyPr lIns="90000" rIns="90000" tIns="45000" bIns="45000" anchor="t">
            <a:noAutofit/>
          </a:bodyPr>
          <a:p>
            <a:pPr>
              <a:lnSpc>
                <a:spcPct val="100000"/>
              </a:lnSpc>
              <a:spcBef>
                <a:spcPts val="641"/>
              </a:spcBef>
              <a:buNone/>
              <a:tabLst>
                <a:tab algn="l" pos="0"/>
              </a:tabLst>
            </a:pPr>
            <a:r>
              <a:rPr b="0" lang="en-US" sz="3200" spc="-1" strike="noStrike">
                <a:solidFill>
                  <a:srgbClr val="000000"/>
                </a:solidFill>
                <a:latin typeface="Arial"/>
                <a:ea typeface="SimSun"/>
              </a:rPr>
              <a:t>Deployment in Azure portal can be done in 2 ways:</a:t>
            </a:r>
            <a:endParaRPr b="0" lang="en-IN" sz="3200" spc="-1" strike="noStrike">
              <a:latin typeface="Arial"/>
            </a:endParaRPr>
          </a:p>
          <a:p>
            <a:pPr marL="343080" indent="-343080">
              <a:lnSpc>
                <a:spcPct val="100000"/>
              </a:lnSpc>
              <a:spcBef>
                <a:spcPts val="641"/>
              </a:spcBef>
              <a:buClr>
                <a:srgbClr val="000000"/>
              </a:buClr>
              <a:buFont typeface="Symbol"/>
              <a:buChar char=""/>
              <a:tabLst>
                <a:tab algn="l" pos="0"/>
              </a:tabLst>
            </a:pPr>
            <a:r>
              <a:rPr b="0" lang="en-US" sz="3200" spc="-1" strike="noStrike">
                <a:solidFill>
                  <a:srgbClr val="000000"/>
                </a:solidFill>
                <a:latin typeface="Arial"/>
                <a:ea typeface="SimSun"/>
              </a:rPr>
              <a:t>Github</a:t>
            </a:r>
            <a:endParaRPr b="0" lang="en-IN" sz="3200" spc="-1" strike="noStrike">
              <a:latin typeface="Arial"/>
            </a:endParaRPr>
          </a:p>
          <a:p>
            <a:pPr marL="343080" indent="-343080">
              <a:lnSpc>
                <a:spcPct val="100000"/>
              </a:lnSpc>
              <a:spcBef>
                <a:spcPts val="641"/>
              </a:spcBef>
              <a:buClr>
                <a:srgbClr val="000000"/>
              </a:buClr>
              <a:buFont typeface="Symbol"/>
              <a:buChar char=""/>
              <a:tabLst>
                <a:tab algn="l" pos="0"/>
              </a:tabLst>
            </a:pPr>
            <a:r>
              <a:rPr b="0" lang="en-US" sz="3200" spc="-1" strike="noStrike">
                <a:solidFill>
                  <a:srgbClr val="000000"/>
                </a:solidFill>
                <a:latin typeface="Arial"/>
                <a:ea typeface="SimSun"/>
              </a:rPr>
              <a:t>Azure Devops</a:t>
            </a:r>
            <a:endParaRPr b="0" lang="en-IN" sz="3200" spc="-1" strike="noStrike">
              <a:latin typeface="Arial"/>
            </a:endParaRPr>
          </a:p>
        </p:txBody>
      </p:sp>
      <p:pic>
        <p:nvPicPr>
          <p:cNvPr id="94" name="Picture 4" descr=""/>
          <p:cNvPicPr/>
          <p:nvPr/>
        </p:nvPicPr>
        <p:blipFill>
          <a:blip r:embed="rId1"/>
          <a:stretch/>
        </p:blipFill>
        <p:spPr>
          <a:xfrm>
            <a:off x="5115960" y="4159440"/>
            <a:ext cx="3407760" cy="1899720"/>
          </a:xfrm>
          <a:prstGeom prst="rect">
            <a:avLst/>
          </a:prstGeom>
          <a:ln w="0">
            <a:noFill/>
          </a:ln>
        </p:spPr>
      </p:pic>
      <p:pic>
        <p:nvPicPr>
          <p:cNvPr id="95" name="Picture 5" descr=""/>
          <p:cNvPicPr/>
          <p:nvPr/>
        </p:nvPicPr>
        <p:blipFill>
          <a:blip r:embed="rId2"/>
          <a:stretch/>
        </p:blipFill>
        <p:spPr>
          <a:xfrm>
            <a:off x="2841120" y="4343040"/>
            <a:ext cx="2741400" cy="15343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SimSun"/>
              </a:rPr>
              <a:t>Deployment via Azure Devops</a:t>
            </a:r>
            <a:endParaRPr b="0" lang="en-IN" sz="4400" spc="-1" strike="noStrike">
              <a:latin typeface="Arial"/>
            </a:endParaRPr>
          </a:p>
        </p:txBody>
      </p:sp>
      <p:sp>
        <p:nvSpPr>
          <p:cNvPr id="97"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marL="343080" indent="-343080">
              <a:lnSpc>
                <a:spcPct val="100000"/>
              </a:lnSpc>
              <a:spcBef>
                <a:spcPts val="479"/>
              </a:spcBef>
              <a:buClr>
                <a:srgbClr val="000000"/>
              </a:buClr>
              <a:buFont typeface="Symbol"/>
              <a:buChar char=""/>
            </a:pPr>
            <a:r>
              <a:rPr b="0" lang="en-US" sz="2400" spc="-1" strike="noStrike">
                <a:solidFill>
                  <a:srgbClr val="000000"/>
                </a:solidFill>
                <a:latin typeface="Arial"/>
                <a:ea typeface="Arial"/>
              </a:rPr>
              <a:t>Create Microsoft azure account--&gt;Click on CREATE RESOURCE--&gt;Create WEB APP--&gt;Click on Review+Create--&gt;Click on Create</a:t>
            </a:r>
            <a:endParaRPr b="0" lang="en-IN" sz="2400" spc="-1" strike="noStrike">
              <a:latin typeface="Arial"/>
            </a:endParaRPr>
          </a:p>
          <a:p>
            <a:pPr>
              <a:lnSpc>
                <a:spcPct val="100000"/>
              </a:lnSpc>
              <a:spcBef>
                <a:spcPts val="479"/>
              </a:spcBef>
              <a:buNone/>
            </a:pPr>
            <a:endParaRPr b="0" lang="en-IN" sz="2400" spc="-1" strike="noStrike">
              <a:latin typeface="Arial"/>
            </a:endParaRPr>
          </a:p>
        </p:txBody>
      </p:sp>
      <p:pic>
        <p:nvPicPr>
          <p:cNvPr id="98" name="Picture 4" descr=""/>
          <p:cNvPicPr/>
          <p:nvPr/>
        </p:nvPicPr>
        <p:blipFill>
          <a:blip r:embed="rId1"/>
          <a:stretch/>
        </p:blipFill>
        <p:spPr>
          <a:xfrm>
            <a:off x="1213200" y="2665800"/>
            <a:ext cx="4057200" cy="3913560"/>
          </a:xfrm>
          <a:prstGeom prst="rect">
            <a:avLst/>
          </a:prstGeom>
          <a:ln w="0">
            <a:noFill/>
          </a:ln>
        </p:spPr>
      </p:pic>
      <p:pic>
        <p:nvPicPr>
          <p:cNvPr id="99" name="Picture 5" descr=""/>
          <p:cNvPicPr/>
          <p:nvPr/>
        </p:nvPicPr>
        <p:blipFill>
          <a:blip r:embed="rId2"/>
          <a:stretch/>
        </p:blipFill>
        <p:spPr>
          <a:xfrm>
            <a:off x="5702760" y="2669040"/>
            <a:ext cx="3853080" cy="4113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PlaceHolder 1"/>
          <p:cNvSpPr>
            <a:spLocks noGrp="1"/>
          </p:cNvSpPr>
          <p:nvPr>
            <p:ph type="title"/>
          </p:nvPr>
        </p:nvSpPr>
        <p:spPr>
          <a:xfrm>
            <a:off x="6353640" y="295920"/>
            <a:ext cx="6087960" cy="114120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Arial"/>
                <a:ea typeface="SimSun"/>
              </a:rPr>
              <a:t>What is Databricks</a:t>
            </a:r>
            <a:endParaRPr b="0" lang="en-IN" sz="4400" spc="-1" strike="noStrike">
              <a:latin typeface="Arial"/>
            </a:endParaRPr>
          </a:p>
        </p:txBody>
      </p:sp>
      <p:sp>
        <p:nvSpPr>
          <p:cNvPr id="46"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algn="just">
              <a:lnSpc>
                <a:spcPct val="100000"/>
              </a:lnSpc>
              <a:spcBef>
                <a:spcPts val="561"/>
              </a:spcBef>
              <a:buNone/>
              <a:tabLst>
                <a:tab algn="l" pos="0"/>
              </a:tabLst>
            </a:pPr>
            <a:r>
              <a:rPr b="0" lang="en-US" sz="2800" spc="-1" strike="noStrike">
                <a:solidFill>
                  <a:srgbClr val="000000"/>
                </a:solidFill>
                <a:latin typeface="Arial"/>
                <a:ea typeface="Arial"/>
              </a:rPr>
              <a:t>Databricks is basically </a:t>
            </a:r>
            <a:r>
              <a:rPr b="1" lang="en-US" sz="2800" spc="-1" strike="noStrike">
                <a:solidFill>
                  <a:srgbClr val="000000"/>
                </a:solidFill>
                <a:latin typeface="Arial"/>
                <a:ea typeface="Arial"/>
              </a:rPr>
              <a:t>a Cloud-based Data Engineering tool that is widely used by companies to process and transform large quantities of data and explore the data</a:t>
            </a:r>
            <a:r>
              <a:rPr b="0" lang="en-US" sz="2800" spc="-1" strike="noStrike">
                <a:solidFill>
                  <a:srgbClr val="000000"/>
                </a:solidFill>
                <a:latin typeface="Arial"/>
                <a:ea typeface="Arial"/>
              </a:rPr>
              <a:t>. This is used to process and transform extensive amounts of data and explore it through Machine Learning models.</a:t>
            </a:r>
            <a:endParaRPr b="0" lang="en-IN" sz="2800" spc="-1" strike="noStrike">
              <a:latin typeface="Arial"/>
            </a:endParaRPr>
          </a:p>
          <a:p>
            <a:pPr algn="just">
              <a:lnSpc>
                <a:spcPct val="100000"/>
              </a:lnSpc>
              <a:spcBef>
                <a:spcPts val="561"/>
              </a:spcBef>
              <a:buNone/>
              <a:tabLst>
                <a:tab algn="l" pos="0"/>
              </a:tabLst>
            </a:pP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SimSun"/>
              </a:rPr>
              <a:t>Selecting Repository</a:t>
            </a:r>
            <a:endParaRPr b="0" lang="en-IN" sz="4400" spc="-1" strike="noStrike">
              <a:latin typeface="Arial"/>
            </a:endParaRPr>
          </a:p>
        </p:txBody>
      </p:sp>
      <p:sp>
        <p:nvSpPr>
          <p:cNvPr id="101"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marL="343080" indent="-343080">
              <a:lnSpc>
                <a:spcPct val="100000"/>
              </a:lnSpc>
              <a:spcBef>
                <a:spcPts val="479"/>
              </a:spcBef>
              <a:buClr>
                <a:srgbClr val="000000"/>
              </a:buClr>
              <a:buFont typeface="Symbol"/>
              <a:buChar char=""/>
            </a:pPr>
            <a:r>
              <a:rPr b="0" lang="en-US" sz="2400" spc="-1" strike="noStrike">
                <a:solidFill>
                  <a:srgbClr val="000000"/>
                </a:solidFill>
                <a:latin typeface="Arial"/>
                <a:ea typeface="Arial"/>
              </a:rPr>
              <a:t>After Successful Deployment go to Deployment Center on left--&gt;Under Source select Azure Repos--&gt;Select Appropriate options--&gt;Click on Save</a:t>
            </a:r>
            <a:endParaRPr b="0" lang="en-IN" sz="2400" spc="-1" strike="noStrike">
              <a:latin typeface="Arial"/>
            </a:endParaRPr>
          </a:p>
          <a:p>
            <a:pPr marL="343080" indent="-343080">
              <a:lnSpc>
                <a:spcPct val="100000"/>
              </a:lnSpc>
              <a:spcBef>
                <a:spcPts val="479"/>
              </a:spcBef>
              <a:buClr>
                <a:srgbClr val="000000"/>
              </a:buClr>
              <a:buFont typeface="Symbol"/>
              <a:buChar char=""/>
            </a:pPr>
            <a:r>
              <a:rPr b="1" lang="en-US" sz="2400" spc="-1" strike="noStrike">
                <a:solidFill>
                  <a:srgbClr val="000000"/>
                </a:solidFill>
                <a:latin typeface="Arial"/>
                <a:ea typeface="SimSun"/>
              </a:rPr>
              <a:t>To deploy through git select Github option.</a:t>
            </a:r>
            <a:endParaRPr b="0" lang="en-IN" sz="2400" spc="-1" strike="noStrike">
              <a:latin typeface="Arial"/>
            </a:endParaRPr>
          </a:p>
          <a:p>
            <a:pPr>
              <a:lnSpc>
                <a:spcPct val="100000"/>
              </a:lnSpc>
              <a:spcBef>
                <a:spcPts val="479"/>
              </a:spcBef>
              <a:buNone/>
              <a:tabLst>
                <a:tab algn="l" pos="0"/>
              </a:tabLst>
            </a:pPr>
            <a:endParaRPr b="0" lang="en-IN" sz="2400" spc="-1" strike="noStrike">
              <a:latin typeface="Arial"/>
            </a:endParaRPr>
          </a:p>
        </p:txBody>
      </p:sp>
      <p:pic>
        <p:nvPicPr>
          <p:cNvPr id="102" name="Picture 4" descr=""/>
          <p:cNvPicPr/>
          <p:nvPr/>
        </p:nvPicPr>
        <p:blipFill>
          <a:blip r:embed="rId1"/>
          <a:stretch/>
        </p:blipFill>
        <p:spPr>
          <a:xfrm>
            <a:off x="1176480" y="3136680"/>
            <a:ext cx="5026320" cy="3283200"/>
          </a:xfrm>
          <a:prstGeom prst="rect">
            <a:avLst/>
          </a:prstGeom>
          <a:ln w="0">
            <a:noFill/>
          </a:ln>
        </p:spPr>
      </p:pic>
      <p:pic>
        <p:nvPicPr>
          <p:cNvPr id="103" name="Picture 5" descr=""/>
          <p:cNvPicPr/>
          <p:nvPr/>
        </p:nvPicPr>
        <p:blipFill>
          <a:blip r:embed="rId2"/>
          <a:stretch/>
        </p:blipFill>
        <p:spPr>
          <a:xfrm>
            <a:off x="6772320" y="3057120"/>
            <a:ext cx="4912560" cy="32911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SimSun"/>
              </a:rPr>
              <a:t>Deployment Completion</a:t>
            </a:r>
            <a:endParaRPr b="0" lang="en-IN" sz="4400" spc="-1" strike="noStrike">
              <a:latin typeface="Arial"/>
            </a:endParaRPr>
          </a:p>
        </p:txBody>
      </p:sp>
      <p:sp>
        <p:nvSpPr>
          <p:cNvPr id="105"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marL="343080" indent="-343080">
              <a:lnSpc>
                <a:spcPct val="100000"/>
              </a:lnSpc>
              <a:spcBef>
                <a:spcPts val="641"/>
              </a:spcBef>
              <a:buClr>
                <a:srgbClr val="000000"/>
              </a:buClr>
              <a:buFont typeface="Symbol"/>
              <a:buChar char=""/>
            </a:pPr>
            <a:r>
              <a:rPr b="0" lang="en-US" sz="3200" spc="-1" strike="noStrike">
                <a:solidFill>
                  <a:srgbClr val="000000"/>
                </a:solidFill>
                <a:latin typeface="Arial"/>
                <a:ea typeface="Arial"/>
              </a:rPr>
              <a:t>After successful deployment we will get auto-generated URL for our application.</a:t>
            </a:r>
            <a:endParaRPr b="0" lang="en-IN" sz="3200" spc="-1" strike="noStrike">
              <a:latin typeface="Arial"/>
            </a:endParaRPr>
          </a:p>
          <a:p>
            <a:pPr>
              <a:lnSpc>
                <a:spcPct val="100000"/>
              </a:lnSpc>
              <a:spcBef>
                <a:spcPts val="641"/>
              </a:spcBef>
              <a:buNone/>
            </a:pPr>
            <a:endParaRPr b="0" lang="en-IN" sz="3200" spc="-1" strike="noStrike">
              <a:latin typeface="Arial"/>
            </a:endParaRPr>
          </a:p>
        </p:txBody>
      </p:sp>
      <p:pic>
        <p:nvPicPr>
          <p:cNvPr id="106" name="Picture 4" descr=""/>
          <p:cNvPicPr/>
          <p:nvPr/>
        </p:nvPicPr>
        <p:blipFill>
          <a:blip r:embed="rId1"/>
          <a:stretch/>
        </p:blipFill>
        <p:spPr>
          <a:xfrm>
            <a:off x="1676520" y="2860560"/>
            <a:ext cx="7456320" cy="37188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SimSun"/>
              </a:rPr>
              <a:t>Prediction Input Screen</a:t>
            </a:r>
            <a:endParaRPr b="0" lang="en-IN" sz="4400" spc="-1" strike="noStrike">
              <a:latin typeface="Arial"/>
            </a:endParaRPr>
          </a:p>
        </p:txBody>
      </p:sp>
      <p:pic>
        <p:nvPicPr>
          <p:cNvPr id="108" name="Picture 4" descr=""/>
          <p:cNvPicPr/>
          <p:nvPr/>
        </p:nvPicPr>
        <p:blipFill>
          <a:blip r:embed="rId1"/>
          <a:stretch/>
        </p:blipFill>
        <p:spPr>
          <a:xfrm>
            <a:off x="1491840" y="1600200"/>
            <a:ext cx="9207000" cy="4524120"/>
          </a:xfrm>
          <a:prstGeom prst="rect">
            <a:avLst/>
          </a:prstGeom>
          <a:ln w="9525">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Prediction Output Screen</a:t>
            </a:r>
            <a:endParaRPr b="0" lang="en-IN" sz="4400" spc="-1" strike="noStrike">
              <a:latin typeface="Arial"/>
            </a:endParaRPr>
          </a:p>
        </p:txBody>
      </p:sp>
      <p:pic>
        <p:nvPicPr>
          <p:cNvPr id="110" name="Picture 4" descr=""/>
          <p:cNvPicPr/>
          <p:nvPr/>
        </p:nvPicPr>
        <p:blipFill>
          <a:blip r:embed="rId1"/>
          <a:stretch/>
        </p:blipFill>
        <p:spPr>
          <a:xfrm>
            <a:off x="1510200" y="1600200"/>
            <a:ext cx="9169560" cy="4524120"/>
          </a:xfrm>
          <a:prstGeom prst="rect">
            <a:avLst/>
          </a:prstGeom>
          <a:ln w="9525">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CI/CD Pipeline</a:t>
            </a:r>
            <a:endParaRPr b="0" lang="en-IN" sz="4400" spc="-1" strike="noStrike">
              <a:latin typeface="Arial"/>
            </a:endParaRPr>
          </a:p>
        </p:txBody>
      </p:sp>
      <p:sp>
        <p:nvSpPr>
          <p:cNvPr id="112" name="PlaceHolder 2"/>
          <p:cNvSpPr>
            <a:spLocks noGrp="1"/>
          </p:cNvSpPr>
          <p:nvPr>
            <p:ph/>
          </p:nvPr>
        </p:nvSpPr>
        <p:spPr>
          <a:xfrm>
            <a:off x="609480" y="1600200"/>
            <a:ext cx="10971000" cy="2035800"/>
          </a:xfrm>
          <a:prstGeom prst="rect">
            <a:avLst/>
          </a:prstGeom>
          <a:noFill/>
          <a:ln w="9360">
            <a:noFill/>
          </a:ln>
        </p:spPr>
        <p:txBody>
          <a:bodyPr lIns="90000" rIns="90000" tIns="45000" bIns="45000" anchor="t">
            <a:noAutofit/>
          </a:bodyPr>
          <a:p>
            <a:pPr algn="just">
              <a:lnSpc>
                <a:spcPct val="100000"/>
              </a:lnSpc>
              <a:spcBef>
                <a:spcPts val="641"/>
              </a:spcBef>
              <a:buNone/>
              <a:tabLst>
                <a:tab algn="l" pos="0"/>
              </a:tabLst>
            </a:pPr>
            <a:r>
              <a:rPr b="0" lang="en-US" sz="3200" spc="-1" strike="noStrike">
                <a:solidFill>
                  <a:srgbClr val="000000"/>
                </a:solidFill>
                <a:latin typeface="Arial"/>
                <a:ea typeface="Arial"/>
              </a:rPr>
              <a:t>CI/CD is the combined practices of continuous integration and either continuous delivery or continuous deployment. CI/CD bridges the gaps between development and operation activities and teams by enforcing automation in building, testing and deployment of applications</a:t>
            </a:r>
            <a:endParaRPr b="0" lang="en-IN" sz="3200" spc="-1" strike="noStrike">
              <a:latin typeface="Arial"/>
            </a:endParaRPr>
          </a:p>
        </p:txBody>
      </p:sp>
      <p:pic>
        <p:nvPicPr>
          <p:cNvPr id="113" name="Picture 4" descr=""/>
          <p:cNvPicPr/>
          <p:nvPr/>
        </p:nvPicPr>
        <p:blipFill>
          <a:blip r:embed="rId1"/>
          <a:stretch/>
        </p:blipFill>
        <p:spPr>
          <a:xfrm>
            <a:off x="1459800" y="4449240"/>
            <a:ext cx="8980200" cy="16707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4680"/>
            <a:ext cx="10971000" cy="1033920"/>
          </a:xfrm>
          <a:prstGeom prst="rect">
            <a:avLst/>
          </a:prstGeom>
          <a:noFill/>
          <a:ln w="9360">
            <a:noFill/>
          </a:ln>
        </p:spPr>
        <p:txBody>
          <a:bodyPr lIns="90000" rIns="90000" tIns="45000" bIns="45000" anchor="ctr">
            <a:noAutofit/>
          </a:bodyPr>
          <a:p>
            <a:pPr algn="r">
              <a:lnSpc>
                <a:spcPct val="100000"/>
              </a:lnSpc>
              <a:buNone/>
            </a:pPr>
            <a:r>
              <a:rPr b="0" lang="en-US" sz="4000" spc="-1" strike="noStrike">
                <a:solidFill>
                  <a:srgbClr val="000000"/>
                </a:solidFill>
                <a:latin typeface="Arial"/>
                <a:ea typeface="Arial"/>
              </a:rPr>
              <a:t>Overview of Azure Databricks CI/CD pipeline</a:t>
            </a:r>
            <a:endParaRPr b="0" lang="en-IN" sz="4000" spc="-1" strike="noStrike">
              <a:latin typeface="Arial"/>
            </a:endParaRPr>
          </a:p>
        </p:txBody>
      </p:sp>
      <p:sp>
        <p:nvSpPr>
          <p:cNvPr id="115" name="PlaceHolder 2"/>
          <p:cNvSpPr>
            <a:spLocks noGrp="1"/>
          </p:cNvSpPr>
          <p:nvPr>
            <p:ph/>
          </p:nvPr>
        </p:nvSpPr>
        <p:spPr>
          <a:xfrm>
            <a:off x="609480" y="1945440"/>
            <a:ext cx="5613120" cy="4524120"/>
          </a:xfrm>
          <a:prstGeom prst="rect">
            <a:avLst/>
          </a:prstGeom>
          <a:noFill/>
          <a:ln w="9360">
            <a:noFill/>
          </a:ln>
        </p:spPr>
        <p:txBody>
          <a:bodyPr lIns="90000" rIns="90000" tIns="45000" bIns="45000" anchor="t">
            <a:noAutofit/>
          </a:bodyPr>
          <a:p>
            <a:pPr algn="just">
              <a:lnSpc>
                <a:spcPct val="100000"/>
              </a:lnSpc>
              <a:spcBef>
                <a:spcPts val="479"/>
              </a:spcBef>
              <a:buNone/>
              <a:tabLst>
                <a:tab algn="l" pos="0"/>
              </a:tabLst>
            </a:pPr>
            <a:r>
              <a:rPr b="1" lang="en-US" sz="2400" spc="-1" strike="noStrike">
                <a:solidFill>
                  <a:srgbClr val="000000"/>
                </a:solidFill>
                <a:latin typeface="Arial"/>
                <a:ea typeface="Arial"/>
              </a:rPr>
              <a:t>Continuous integration: </a:t>
            </a:r>
            <a:endParaRPr b="0" lang="en-IN" sz="2400" spc="-1" strike="noStrike">
              <a:latin typeface="Arial"/>
            </a:endParaRPr>
          </a:p>
          <a:p>
            <a:pPr algn="just">
              <a:lnSpc>
                <a:spcPct val="100000"/>
              </a:lnSpc>
              <a:spcBef>
                <a:spcPts val="360"/>
              </a:spcBef>
              <a:buNone/>
              <a:tabLst>
                <a:tab algn="l" pos="0"/>
              </a:tabLst>
            </a:pPr>
            <a:r>
              <a:rPr b="0" lang="en-US" sz="1800" spc="-1" strike="noStrike">
                <a:solidFill>
                  <a:srgbClr val="000000"/>
                </a:solidFill>
                <a:latin typeface="Arial"/>
                <a:ea typeface="Arial"/>
              </a:rPr>
              <a:t>1 Code </a:t>
            </a:r>
            <a:endParaRPr b="0" lang="en-IN" sz="1800" spc="-1" strike="noStrike">
              <a:latin typeface="Arial"/>
            </a:endParaRPr>
          </a:p>
          <a:p>
            <a:pPr marL="343080" indent="-343080" algn="just">
              <a:lnSpc>
                <a:spcPct val="100000"/>
              </a:lnSpc>
              <a:spcBef>
                <a:spcPts val="360"/>
              </a:spcBef>
              <a:buClr>
                <a:srgbClr val="000000"/>
              </a:buClr>
              <a:buFont typeface="Symbol"/>
              <a:buChar char=""/>
              <a:tabLst>
                <a:tab algn="l" pos="0"/>
              </a:tabLst>
            </a:pPr>
            <a:r>
              <a:rPr b="0" lang="en-US" sz="1800" spc="-1" strike="noStrike">
                <a:solidFill>
                  <a:srgbClr val="000000"/>
                </a:solidFill>
                <a:latin typeface="Arial"/>
                <a:ea typeface="Arial"/>
              </a:rPr>
              <a:t>Develop code and unit tests in an Azure Databricks notebook or using an external IDE. </a:t>
            </a:r>
            <a:endParaRPr b="0" lang="en-IN" sz="1800" spc="-1" strike="noStrike">
              <a:latin typeface="Arial"/>
            </a:endParaRPr>
          </a:p>
          <a:p>
            <a:pPr marL="343080" indent="-343080" algn="just">
              <a:lnSpc>
                <a:spcPct val="100000"/>
              </a:lnSpc>
              <a:spcBef>
                <a:spcPts val="360"/>
              </a:spcBef>
              <a:buClr>
                <a:srgbClr val="000000"/>
              </a:buClr>
              <a:buFont typeface="Symbol"/>
              <a:buChar char=""/>
              <a:tabLst>
                <a:tab algn="l" pos="0"/>
              </a:tabLst>
            </a:pPr>
            <a:r>
              <a:rPr b="0" lang="en-US" sz="1800" spc="-1" strike="noStrike">
                <a:solidFill>
                  <a:srgbClr val="000000"/>
                </a:solidFill>
                <a:latin typeface="Arial"/>
                <a:ea typeface="Arial"/>
              </a:rPr>
              <a:t>Manually run tests. </a:t>
            </a:r>
            <a:endParaRPr b="0" lang="en-IN" sz="1800" spc="-1" strike="noStrike">
              <a:latin typeface="Arial"/>
            </a:endParaRPr>
          </a:p>
          <a:p>
            <a:pPr marL="343080" indent="-343080" algn="just">
              <a:lnSpc>
                <a:spcPct val="100000"/>
              </a:lnSpc>
              <a:spcBef>
                <a:spcPts val="360"/>
              </a:spcBef>
              <a:buClr>
                <a:srgbClr val="000000"/>
              </a:buClr>
              <a:buFont typeface="Symbol"/>
              <a:buChar char=""/>
              <a:tabLst>
                <a:tab algn="l" pos="0"/>
              </a:tabLst>
            </a:pPr>
            <a:r>
              <a:rPr b="0" lang="en-US" sz="1800" spc="-1" strike="noStrike">
                <a:solidFill>
                  <a:srgbClr val="000000"/>
                </a:solidFill>
                <a:latin typeface="Arial"/>
                <a:ea typeface="Arial"/>
              </a:rPr>
              <a:t>Commit code and tests to a git branch.</a:t>
            </a:r>
            <a:endParaRPr b="0" lang="en-IN" sz="1800" spc="-1" strike="noStrike">
              <a:latin typeface="Arial"/>
            </a:endParaRPr>
          </a:p>
          <a:p>
            <a:pPr algn="just">
              <a:lnSpc>
                <a:spcPct val="100000"/>
              </a:lnSpc>
              <a:spcBef>
                <a:spcPts val="360"/>
              </a:spcBef>
              <a:buNone/>
              <a:tabLst>
                <a:tab algn="l" pos="0"/>
              </a:tabLst>
            </a:pPr>
            <a:r>
              <a:rPr b="0" lang="en-US" sz="1800" spc="-1" strike="noStrike">
                <a:solidFill>
                  <a:srgbClr val="000000"/>
                </a:solidFill>
                <a:latin typeface="Arial"/>
                <a:ea typeface="Arial"/>
              </a:rPr>
              <a:t>2 Build </a:t>
            </a:r>
            <a:endParaRPr b="0" lang="en-IN" sz="1800" spc="-1" strike="noStrike">
              <a:latin typeface="Arial"/>
            </a:endParaRPr>
          </a:p>
          <a:p>
            <a:pPr marL="343080" indent="-343080" algn="just">
              <a:lnSpc>
                <a:spcPct val="100000"/>
              </a:lnSpc>
              <a:spcBef>
                <a:spcPts val="360"/>
              </a:spcBef>
              <a:buClr>
                <a:srgbClr val="000000"/>
              </a:buClr>
              <a:buFont typeface="Symbol"/>
              <a:buChar char=""/>
              <a:tabLst>
                <a:tab algn="l" pos="0"/>
              </a:tabLst>
            </a:pPr>
            <a:r>
              <a:rPr b="0" lang="en-US" sz="1800" spc="-1" strike="noStrike">
                <a:solidFill>
                  <a:srgbClr val="000000"/>
                </a:solidFill>
                <a:latin typeface="Arial"/>
                <a:ea typeface="Arial"/>
              </a:rPr>
              <a:t>Gather new and updated code and tests. </a:t>
            </a:r>
            <a:endParaRPr b="0" lang="en-IN" sz="1800" spc="-1" strike="noStrike">
              <a:latin typeface="Arial"/>
            </a:endParaRPr>
          </a:p>
          <a:p>
            <a:pPr marL="343080" indent="-343080" algn="just">
              <a:lnSpc>
                <a:spcPct val="100000"/>
              </a:lnSpc>
              <a:spcBef>
                <a:spcPts val="360"/>
              </a:spcBef>
              <a:buClr>
                <a:srgbClr val="000000"/>
              </a:buClr>
              <a:buFont typeface="Symbol"/>
              <a:buChar char=""/>
              <a:tabLst>
                <a:tab algn="l" pos="0"/>
              </a:tabLst>
            </a:pPr>
            <a:r>
              <a:rPr b="0" lang="en-US" sz="1800" spc="-1" strike="noStrike">
                <a:solidFill>
                  <a:srgbClr val="000000"/>
                </a:solidFill>
                <a:latin typeface="Arial"/>
                <a:ea typeface="Arial"/>
              </a:rPr>
              <a:t>Run automated tests. </a:t>
            </a:r>
            <a:endParaRPr b="0" lang="en-IN" sz="1800" spc="-1" strike="noStrike">
              <a:latin typeface="Arial"/>
            </a:endParaRPr>
          </a:p>
          <a:p>
            <a:pPr marL="343080" indent="-343080" algn="just">
              <a:lnSpc>
                <a:spcPct val="100000"/>
              </a:lnSpc>
              <a:spcBef>
                <a:spcPts val="360"/>
              </a:spcBef>
              <a:buClr>
                <a:srgbClr val="000000"/>
              </a:buClr>
              <a:buFont typeface="Symbol"/>
              <a:buChar char=""/>
              <a:tabLst>
                <a:tab algn="l" pos="0"/>
              </a:tabLst>
            </a:pPr>
            <a:r>
              <a:rPr b="0" lang="en-US" sz="1800" spc="-1" strike="noStrike">
                <a:solidFill>
                  <a:srgbClr val="000000"/>
                </a:solidFill>
                <a:latin typeface="Arial"/>
                <a:ea typeface="Arial"/>
              </a:rPr>
              <a:t>Build libraries and non-notebook Apache Spark code.</a:t>
            </a:r>
            <a:endParaRPr b="0" lang="en-IN" sz="1800" spc="-1" strike="noStrike">
              <a:latin typeface="Arial"/>
            </a:endParaRPr>
          </a:p>
          <a:p>
            <a:pPr algn="just">
              <a:lnSpc>
                <a:spcPct val="100000"/>
              </a:lnSpc>
              <a:spcBef>
                <a:spcPts val="360"/>
              </a:spcBef>
              <a:buNone/>
              <a:tabLst>
                <a:tab algn="l" pos="0"/>
              </a:tabLst>
            </a:pPr>
            <a:r>
              <a:rPr b="0" lang="en-US" sz="1800" spc="-1" strike="noStrike">
                <a:solidFill>
                  <a:srgbClr val="000000"/>
                </a:solidFill>
                <a:latin typeface="Arial"/>
                <a:ea typeface="Arial"/>
              </a:rPr>
              <a:t>3 Release</a:t>
            </a:r>
            <a:endParaRPr b="0" lang="en-IN" sz="1800" spc="-1" strike="noStrike">
              <a:latin typeface="Arial"/>
            </a:endParaRPr>
          </a:p>
          <a:p>
            <a:pPr marL="285840" indent="-285840" algn="just">
              <a:lnSpc>
                <a:spcPct val="100000"/>
              </a:lnSpc>
              <a:spcBef>
                <a:spcPts val="360"/>
              </a:spcBef>
              <a:buClr>
                <a:srgbClr val="000000"/>
              </a:buClr>
              <a:buFont typeface="Arial"/>
              <a:buChar char="•"/>
              <a:tabLst>
                <a:tab algn="l" pos="0"/>
              </a:tabLst>
            </a:pPr>
            <a:r>
              <a:rPr b="0" lang="en-US" sz="1800" spc="-1" strike="noStrike">
                <a:solidFill>
                  <a:srgbClr val="000000"/>
                </a:solidFill>
                <a:latin typeface="Arial"/>
                <a:ea typeface="Arial"/>
              </a:rPr>
              <a:t>Generate a release artifact</a:t>
            </a:r>
            <a:endParaRPr b="0" lang="en-IN" sz="1800" spc="-1" strike="noStrike">
              <a:latin typeface="Arial"/>
            </a:endParaRPr>
          </a:p>
        </p:txBody>
      </p:sp>
      <p:sp>
        <p:nvSpPr>
          <p:cNvPr id="116" name="TextBox 3"/>
          <p:cNvSpPr/>
          <p:nvPr/>
        </p:nvSpPr>
        <p:spPr>
          <a:xfrm>
            <a:off x="6760440" y="1950120"/>
            <a:ext cx="5110920" cy="319968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nSpc>
                <a:spcPct val="100000"/>
              </a:lnSpc>
              <a:buNone/>
            </a:pPr>
            <a:r>
              <a:rPr b="1" lang="en-US" sz="2400" spc="-1" strike="noStrike">
                <a:solidFill>
                  <a:srgbClr val="000000"/>
                </a:solidFill>
                <a:latin typeface="Arial"/>
                <a:ea typeface="SimSun"/>
              </a:rPr>
              <a:t>Continuous delivery:</a:t>
            </a:r>
            <a:r>
              <a:rPr b="0" lang="en-US" sz="2000" spc="-1" strike="noStrike">
                <a:solidFill>
                  <a:srgbClr val="000000"/>
                </a:solidFill>
                <a:latin typeface="Arial"/>
                <a:ea typeface="SimSun"/>
              </a:rPr>
              <a:t> </a:t>
            </a:r>
            <a:br/>
            <a:r>
              <a:rPr b="0" lang="en-US" sz="1800" spc="-1" strike="noStrike">
                <a:solidFill>
                  <a:srgbClr val="000000"/>
                </a:solidFill>
                <a:latin typeface="Arial"/>
                <a:ea typeface="SimSun"/>
              </a:rPr>
              <a:t>1 </a:t>
            </a:r>
            <a:r>
              <a:rPr b="0" lang="en-US" sz="2000" spc="-1" strike="noStrike">
                <a:solidFill>
                  <a:srgbClr val="000000"/>
                </a:solidFill>
                <a:latin typeface="Arial"/>
                <a:ea typeface="SimSun"/>
              </a:rPr>
              <a:t>Deploy</a:t>
            </a:r>
            <a:endParaRPr b="0" lang="en-IN" sz="2000" spc="-1" strike="noStrike">
              <a:latin typeface="Arial"/>
            </a:endParaRPr>
          </a:p>
          <a:p>
            <a:pPr marL="285840" indent="-285840" algn="just">
              <a:lnSpc>
                <a:spcPct val="100000"/>
              </a:lnSpc>
              <a:buClr>
                <a:srgbClr val="000000"/>
              </a:buClr>
              <a:buFont typeface="Arial"/>
              <a:buChar char="•"/>
            </a:pPr>
            <a:r>
              <a:rPr b="0" lang="en-US" sz="2000" spc="-1" strike="noStrike">
                <a:solidFill>
                  <a:srgbClr val="000000"/>
                </a:solidFill>
                <a:latin typeface="Arial"/>
                <a:ea typeface="SimSun"/>
              </a:rPr>
              <a:t> </a:t>
            </a:r>
            <a:r>
              <a:rPr b="0" lang="en-US" sz="2000" spc="-1" strike="noStrike">
                <a:solidFill>
                  <a:srgbClr val="000000"/>
                </a:solidFill>
                <a:latin typeface="Arial"/>
                <a:ea typeface="SimSun"/>
              </a:rPr>
              <a:t>Deploy notebooks. </a:t>
            </a:r>
            <a:endParaRPr b="0" lang="en-IN" sz="2000" spc="-1" strike="noStrike">
              <a:latin typeface="Arial"/>
            </a:endParaRPr>
          </a:p>
          <a:p>
            <a:pPr marL="285840" indent="-285840" algn="just">
              <a:lnSpc>
                <a:spcPct val="100000"/>
              </a:lnSpc>
              <a:buClr>
                <a:srgbClr val="000000"/>
              </a:buClr>
              <a:buFont typeface="Arial"/>
              <a:buChar char="•"/>
            </a:pPr>
            <a:r>
              <a:rPr b="0" lang="en-US" sz="2000" spc="-1" strike="noStrike">
                <a:solidFill>
                  <a:srgbClr val="000000"/>
                </a:solidFill>
                <a:latin typeface="Arial"/>
                <a:ea typeface="SimSun"/>
              </a:rPr>
              <a:t> </a:t>
            </a:r>
            <a:r>
              <a:rPr b="0" lang="en-US" sz="2000" spc="-1" strike="noStrike">
                <a:solidFill>
                  <a:srgbClr val="000000"/>
                </a:solidFill>
                <a:latin typeface="Arial"/>
                <a:ea typeface="SimSun"/>
              </a:rPr>
              <a:t>Deploy libraries. </a:t>
            </a:r>
            <a:endParaRPr b="0" lang="en-IN" sz="2000" spc="-1" strike="noStrike">
              <a:latin typeface="Arial"/>
            </a:endParaRPr>
          </a:p>
          <a:p>
            <a:pPr algn="just">
              <a:lnSpc>
                <a:spcPct val="100000"/>
              </a:lnSpc>
              <a:buNone/>
            </a:pPr>
            <a:r>
              <a:rPr b="0" lang="en-US" sz="2000" spc="-1" strike="noStrike">
                <a:solidFill>
                  <a:srgbClr val="000000"/>
                </a:solidFill>
                <a:latin typeface="Arial"/>
                <a:ea typeface="SimSun"/>
              </a:rPr>
              <a:t>2 Test</a:t>
            </a:r>
            <a:endParaRPr b="0" lang="en-IN" sz="2000" spc="-1" strike="noStrike">
              <a:latin typeface="Arial"/>
            </a:endParaRPr>
          </a:p>
          <a:p>
            <a:pPr marL="285840" indent="-285840" algn="just">
              <a:lnSpc>
                <a:spcPct val="100000"/>
              </a:lnSpc>
              <a:buClr>
                <a:srgbClr val="000000"/>
              </a:buClr>
              <a:buFont typeface="Arial"/>
              <a:buChar char="•"/>
            </a:pPr>
            <a:r>
              <a:rPr b="0" lang="en-US" sz="2000" spc="-1" strike="noStrike">
                <a:solidFill>
                  <a:srgbClr val="000000"/>
                </a:solidFill>
                <a:latin typeface="Arial"/>
                <a:ea typeface="SimSun"/>
              </a:rPr>
              <a:t>Run automated tests and report results.</a:t>
            </a:r>
            <a:endParaRPr b="0" lang="en-IN" sz="2000" spc="-1" strike="noStrike">
              <a:latin typeface="Arial"/>
            </a:endParaRPr>
          </a:p>
          <a:p>
            <a:pPr algn="just">
              <a:lnSpc>
                <a:spcPct val="100000"/>
              </a:lnSpc>
              <a:buNone/>
            </a:pPr>
            <a:r>
              <a:rPr b="0" lang="en-US" sz="2000" spc="-1" strike="noStrike">
                <a:solidFill>
                  <a:srgbClr val="000000"/>
                </a:solidFill>
                <a:latin typeface="Arial"/>
                <a:ea typeface="SimSun"/>
              </a:rPr>
              <a:t>3 Operate</a:t>
            </a:r>
            <a:endParaRPr b="0" lang="en-IN" sz="2000" spc="-1" strike="noStrike">
              <a:latin typeface="Arial"/>
            </a:endParaRPr>
          </a:p>
          <a:p>
            <a:pPr marL="285840" indent="-285840" algn="just">
              <a:lnSpc>
                <a:spcPct val="100000"/>
              </a:lnSpc>
              <a:buClr>
                <a:srgbClr val="000000"/>
              </a:buClr>
              <a:buFont typeface="Arial"/>
              <a:buChar char="•"/>
            </a:pPr>
            <a:r>
              <a:rPr b="0" lang="en-US" sz="2000" spc="-1" strike="noStrike">
                <a:solidFill>
                  <a:srgbClr val="000000"/>
                </a:solidFill>
                <a:latin typeface="Arial"/>
                <a:ea typeface="SimSun"/>
              </a:rPr>
              <a:t>Programmatically schedule data engineering, analytics, and machine learning workflows.</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Creating a new build pipeline</a:t>
            </a:r>
            <a:endParaRPr b="0" lang="en-IN" sz="4400" spc="-1" strike="noStrike">
              <a:latin typeface="Arial"/>
            </a:endParaRPr>
          </a:p>
        </p:txBody>
      </p:sp>
      <p:pic>
        <p:nvPicPr>
          <p:cNvPr id="118" name="Picture 4" descr=""/>
          <p:cNvPicPr/>
          <p:nvPr/>
        </p:nvPicPr>
        <p:blipFill>
          <a:blip r:embed="rId1"/>
          <a:stretch/>
        </p:blipFill>
        <p:spPr>
          <a:xfrm>
            <a:off x="378720" y="1564560"/>
            <a:ext cx="4717800" cy="4583520"/>
          </a:xfrm>
          <a:prstGeom prst="rect">
            <a:avLst/>
          </a:prstGeom>
          <a:ln w="9525">
            <a:noFill/>
          </a:ln>
        </p:spPr>
      </p:pic>
      <p:pic>
        <p:nvPicPr>
          <p:cNvPr id="119" name="Picture 5" descr=""/>
          <p:cNvPicPr/>
          <p:nvPr/>
        </p:nvPicPr>
        <p:blipFill>
          <a:blip r:embed="rId2"/>
          <a:stretch/>
        </p:blipFill>
        <p:spPr>
          <a:xfrm>
            <a:off x="5175000" y="1407240"/>
            <a:ext cx="1839960" cy="4744080"/>
          </a:xfrm>
          <a:prstGeom prst="rect">
            <a:avLst/>
          </a:prstGeom>
          <a:ln w="0">
            <a:noFill/>
          </a:ln>
        </p:spPr>
      </p:pic>
      <p:pic>
        <p:nvPicPr>
          <p:cNvPr id="120" name="Picture 6" descr=""/>
          <p:cNvPicPr/>
          <p:nvPr/>
        </p:nvPicPr>
        <p:blipFill>
          <a:blip r:embed="rId3"/>
          <a:stretch/>
        </p:blipFill>
        <p:spPr>
          <a:xfrm>
            <a:off x="7272360" y="1562040"/>
            <a:ext cx="4313160" cy="46605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SimSun"/>
              </a:rPr>
              <a:t>Steps for pipeline</a:t>
            </a:r>
            <a:endParaRPr b="0" lang="en-IN" sz="4400" spc="-1" strike="noStrike">
              <a:latin typeface="Arial"/>
            </a:endParaRPr>
          </a:p>
        </p:txBody>
      </p:sp>
      <p:sp>
        <p:nvSpPr>
          <p:cNvPr id="122"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marL="343080" indent="-343080" algn="just">
              <a:lnSpc>
                <a:spcPct val="100000"/>
              </a:lnSpc>
              <a:spcBef>
                <a:spcPts val="561"/>
              </a:spcBef>
              <a:buClr>
                <a:srgbClr val="000000"/>
              </a:buClr>
              <a:buFont typeface="Symbol"/>
              <a:buChar char=""/>
            </a:pPr>
            <a:r>
              <a:rPr b="0" lang="en-US" sz="2800" spc="-1" strike="noStrike">
                <a:solidFill>
                  <a:srgbClr val="000000"/>
                </a:solidFill>
                <a:latin typeface="Arial"/>
                <a:ea typeface="Arial"/>
              </a:rPr>
              <a:t>Pressing "Continue" will bring you to the template selection screen. The pipeline we're building involves pulling the changes from the master branch and building a drop artifact which will then be used to push to Azure Databricks in the CD part. Knowing this, pick "Empty job".</a:t>
            </a:r>
            <a:endParaRPr b="0" lang="en-IN" sz="2800" spc="-1" strike="noStrike">
              <a:latin typeface="Arial"/>
            </a:endParaRPr>
          </a:p>
          <a:p>
            <a:pPr marL="343080" indent="-343080" algn="just">
              <a:lnSpc>
                <a:spcPct val="100000"/>
              </a:lnSpc>
              <a:spcBef>
                <a:spcPts val="561"/>
              </a:spcBef>
              <a:buClr>
                <a:srgbClr val="000000"/>
              </a:buClr>
              <a:buFont typeface="Symbol"/>
              <a:buChar char=""/>
            </a:pPr>
            <a:r>
              <a:rPr b="0" lang="en-US" sz="2800" spc="-1" strike="noStrike">
                <a:solidFill>
                  <a:srgbClr val="000000"/>
                </a:solidFill>
                <a:latin typeface="Arial"/>
                <a:ea typeface="Arial"/>
              </a:rPr>
              <a:t>Name your build pipeline ADBDemo-CI and pick Hosted VS2017 pool.</a:t>
            </a:r>
            <a:endParaRPr b="0" lang="en-IN" sz="2800" spc="-1" strike="noStrike">
              <a:latin typeface="Arial"/>
            </a:endParaRPr>
          </a:p>
          <a:p>
            <a:pPr marL="343080" indent="-343080" algn="just">
              <a:lnSpc>
                <a:spcPct val="100000"/>
              </a:lnSpc>
              <a:spcBef>
                <a:spcPts val="561"/>
              </a:spcBef>
              <a:buClr>
                <a:srgbClr val="000000"/>
              </a:buClr>
              <a:buFont typeface="Symbol"/>
              <a:buChar char=""/>
            </a:pPr>
            <a:r>
              <a:rPr b="0" lang="en-US" sz="2800" spc="-1" strike="noStrike">
                <a:solidFill>
                  <a:srgbClr val="000000"/>
                </a:solidFill>
                <a:latin typeface="Arial"/>
                <a:ea typeface="Arial"/>
              </a:rPr>
              <a:t>Next, you will click on the "+" sign next to "Agent job 1" which will bring up the list of tasks available to you. Search and add "Publish Build Artifacts".</a:t>
            </a:r>
            <a:endParaRPr b="0" lang="en-IN" sz="2800" spc="-1" strike="noStrike">
              <a:latin typeface="Arial"/>
            </a:endParaRPr>
          </a:p>
          <a:p>
            <a:pPr>
              <a:lnSpc>
                <a:spcPct val="100000"/>
              </a:lnSpc>
              <a:spcBef>
                <a:spcPts val="641"/>
              </a:spcBef>
              <a:buNone/>
            </a:pP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Steps for pipeline</a:t>
            </a:r>
            <a:endParaRPr b="0" lang="en-IN" sz="4400" spc="-1" strike="noStrike">
              <a:latin typeface="Arial"/>
            </a:endParaRPr>
          </a:p>
        </p:txBody>
      </p:sp>
      <p:sp>
        <p:nvSpPr>
          <p:cNvPr id="124" name="PlaceHolder 2"/>
          <p:cNvSpPr>
            <a:spLocks noGrp="1"/>
          </p:cNvSpPr>
          <p:nvPr>
            <p:ph/>
          </p:nvPr>
        </p:nvSpPr>
        <p:spPr>
          <a:xfrm>
            <a:off x="609480" y="1600200"/>
            <a:ext cx="10971000" cy="4925880"/>
          </a:xfrm>
          <a:prstGeom prst="rect">
            <a:avLst/>
          </a:prstGeom>
          <a:noFill/>
          <a:ln w="9360">
            <a:noFill/>
          </a:ln>
        </p:spPr>
        <p:txBody>
          <a:bodyPr lIns="90000" rIns="90000" tIns="45000" bIns="45000" anchor="t">
            <a:noAutofit/>
          </a:bodyPr>
          <a:p>
            <a:pPr marL="343080" indent="-343080" algn="just">
              <a:lnSpc>
                <a:spcPct val="100000"/>
              </a:lnSpc>
              <a:spcBef>
                <a:spcPts val="479"/>
              </a:spcBef>
              <a:buClr>
                <a:srgbClr val="000000"/>
              </a:buClr>
              <a:buFont typeface="Symbol"/>
              <a:buChar char=""/>
            </a:pPr>
            <a:r>
              <a:rPr b="0" lang="en-US" sz="2400" spc="-1" strike="noStrike">
                <a:solidFill>
                  <a:srgbClr val="000000"/>
                </a:solidFill>
                <a:latin typeface="Arial"/>
                <a:ea typeface="Arial"/>
              </a:rPr>
              <a:t>Once added, click on the added task and your screen should now look like:</a:t>
            </a:r>
            <a:endParaRPr b="0" lang="en-IN" sz="2400" spc="-1" strike="noStrike">
              <a:latin typeface="Arial"/>
            </a:endParaRPr>
          </a:p>
          <a:p>
            <a:pPr algn="just">
              <a:lnSpc>
                <a:spcPct val="100000"/>
              </a:lnSpc>
              <a:spcBef>
                <a:spcPts val="479"/>
              </a:spcBef>
              <a:buNone/>
            </a:pPr>
            <a:endParaRPr b="0" lang="en-IN" sz="2400" spc="-1" strike="noStrike">
              <a:latin typeface="Arial"/>
            </a:endParaRPr>
          </a:p>
          <a:p>
            <a:pPr algn="just">
              <a:lnSpc>
                <a:spcPct val="100000"/>
              </a:lnSpc>
              <a:spcBef>
                <a:spcPts val="479"/>
              </a:spcBef>
              <a:buNone/>
            </a:pPr>
            <a:endParaRPr b="0" lang="en-IN" sz="2400" spc="-1" strike="noStrike">
              <a:latin typeface="Arial"/>
            </a:endParaRPr>
          </a:p>
          <a:p>
            <a:pPr algn="just">
              <a:lnSpc>
                <a:spcPct val="100000"/>
              </a:lnSpc>
              <a:spcBef>
                <a:spcPts val="479"/>
              </a:spcBef>
              <a:buNone/>
            </a:pPr>
            <a:endParaRPr b="0" lang="en-IN" sz="2400" spc="-1" strike="noStrike">
              <a:latin typeface="Arial"/>
            </a:endParaRPr>
          </a:p>
          <a:p>
            <a:pPr algn="just">
              <a:lnSpc>
                <a:spcPct val="100000"/>
              </a:lnSpc>
              <a:spcBef>
                <a:spcPts val="479"/>
              </a:spcBef>
              <a:buNone/>
            </a:pPr>
            <a:endParaRPr b="0" lang="en-IN" sz="2400" spc="-1" strike="noStrike">
              <a:latin typeface="Arial"/>
            </a:endParaRPr>
          </a:p>
          <a:p>
            <a:pPr algn="just">
              <a:lnSpc>
                <a:spcPct val="100000"/>
              </a:lnSpc>
              <a:spcBef>
                <a:spcPts val="479"/>
              </a:spcBef>
              <a:buNone/>
            </a:pPr>
            <a:endParaRPr b="0" lang="en-IN" sz="2400" spc="-1" strike="noStrike">
              <a:latin typeface="Arial"/>
            </a:endParaRPr>
          </a:p>
          <a:p>
            <a:pPr algn="just">
              <a:lnSpc>
                <a:spcPct val="100000"/>
              </a:lnSpc>
              <a:spcBef>
                <a:spcPts val="479"/>
              </a:spcBef>
              <a:buNone/>
              <a:tabLst>
                <a:tab algn="l" pos="0"/>
              </a:tabLst>
            </a:pPr>
            <a:endParaRPr b="0" lang="en-IN" sz="2400" spc="-1" strike="noStrike">
              <a:latin typeface="Arial"/>
            </a:endParaRPr>
          </a:p>
          <a:p>
            <a:pPr algn="just">
              <a:lnSpc>
                <a:spcPct val="100000"/>
              </a:lnSpc>
              <a:spcBef>
                <a:spcPts val="479"/>
              </a:spcBef>
              <a:buNone/>
              <a:tabLst>
                <a:tab algn="l" pos="0"/>
              </a:tabLst>
            </a:pPr>
            <a:endParaRPr b="0" lang="en-IN" sz="2400" spc="-1" strike="noStrike">
              <a:latin typeface="Arial"/>
            </a:endParaRPr>
          </a:p>
          <a:p>
            <a:pPr marL="343080" indent="-343080" algn="just">
              <a:lnSpc>
                <a:spcPct val="100000"/>
              </a:lnSpc>
              <a:spcBef>
                <a:spcPts val="479"/>
              </a:spcBef>
              <a:buClr>
                <a:srgbClr val="000000"/>
              </a:buClr>
              <a:buFont typeface="Symbol"/>
              <a:buChar char=""/>
              <a:tabLst>
                <a:tab algn="l" pos="0"/>
              </a:tabLst>
            </a:pPr>
            <a:r>
              <a:rPr b="0" lang="en-US" sz="2400" spc="-1" strike="noStrike">
                <a:solidFill>
                  <a:srgbClr val="000000"/>
                </a:solidFill>
                <a:latin typeface="Arial"/>
                <a:ea typeface="Arial"/>
              </a:rPr>
              <a:t>The Path to publish indicates which folder in your git repository you would like to include in your build.</a:t>
            </a:r>
            <a:endParaRPr b="0" lang="en-IN" sz="2400" spc="-1" strike="noStrike">
              <a:latin typeface="Arial"/>
            </a:endParaRPr>
          </a:p>
          <a:p>
            <a:pPr marL="343080" indent="-343080" algn="just">
              <a:lnSpc>
                <a:spcPct val="100000"/>
              </a:lnSpc>
              <a:spcBef>
                <a:spcPts val="479"/>
              </a:spcBef>
              <a:buClr>
                <a:srgbClr val="000000"/>
              </a:buClr>
              <a:buFont typeface="Symbol"/>
              <a:buChar char=""/>
              <a:tabLst>
                <a:tab algn="l" pos="0"/>
              </a:tabLst>
            </a:pPr>
            <a:r>
              <a:rPr b="0" lang="en-US" sz="2400" spc="-1" strike="noStrike">
                <a:solidFill>
                  <a:srgbClr val="000000"/>
                </a:solidFill>
                <a:latin typeface="Arial"/>
                <a:ea typeface="Arial"/>
              </a:rPr>
              <a:t>The Artifact name identifies the name of the package you will use in the release pipeline. You can keep it as "drop" for simplicity.</a:t>
            </a:r>
            <a:endParaRPr b="0" lang="en-IN" sz="2400" spc="-1" strike="noStrike">
              <a:latin typeface="Arial"/>
            </a:endParaRPr>
          </a:p>
        </p:txBody>
      </p:sp>
      <p:pic>
        <p:nvPicPr>
          <p:cNvPr id="125" name="Picture 4" descr=""/>
          <p:cNvPicPr/>
          <p:nvPr/>
        </p:nvPicPr>
        <p:blipFill>
          <a:blip r:embed="rId1"/>
          <a:stretch/>
        </p:blipFill>
        <p:spPr>
          <a:xfrm>
            <a:off x="1878840" y="2105640"/>
            <a:ext cx="8730360" cy="27453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Saving your build</a:t>
            </a:r>
            <a:endParaRPr b="0" lang="en-IN" sz="4400" spc="-1" strike="noStrike">
              <a:latin typeface="Arial"/>
            </a:endParaRPr>
          </a:p>
        </p:txBody>
      </p:sp>
      <p:sp>
        <p:nvSpPr>
          <p:cNvPr id="127"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marL="343080" indent="-343080">
              <a:lnSpc>
                <a:spcPct val="100000"/>
              </a:lnSpc>
              <a:spcBef>
                <a:spcPts val="479"/>
              </a:spcBef>
              <a:buClr>
                <a:srgbClr val="000000"/>
              </a:buClr>
              <a:buFont typeface="Symbol"/>
              <a:buChar char=""/>
            </a:pPr>
            <a:r>
              <a:rPr b="0" lang="en-US" sz="2400" spc="-1" strike="noStrike">
                <a:solidFill>
                  <a:srgbClr val="000000"/>
                </a:solidFill>
                <a:latin typeface="Arial"/>
                <a:ea typeface="Arial"/>
              </a:rPr>
              <a:t>Once you've defined your build pipeline, it's time to queue it so that it can be built. This is done by selecting the "Save &amp; queue" or the "Queue" options. Doing so will ask you save and commit your changes to the build pipeline.</a:t>
            </a:r>
            <a:endParaRPr b="0" lang="en-IN" sz="2400" spc="-1" strike="noStrike">
              <a:latin typeface="Arial"/>
            </a:endParaRPr>
          </a:p>
          <a:p>
            <a:pPr marL="343080" indent="-343080">
              <a:lnSpc>
                <a:spcPct val="100000"/>
              </a:lnSpc>
              <a:spcBef>
                <a:spcPts val="479"/>
              </a:spcBef>
              <a:buClr>
                <a:srgbClr val="000000"/>
              </a:buClr>
              <a:buFont typeface="Symbol"/>
              <a:buChar char=""/>
            </a:pPr>
            <a:r>
              <a:rPr b="0" lang="en-US" sz="2400" spc="-1" strike="noStrike">
                <a:solidFill>
                  <a:srgbClr val="000000"/>
                </a:solidFill>
                <a:latin typeface="Arial"/>
                <a:ea typeface="Arial"/>
              </a:rPr>
              <a:t>Once completed you should see green check marks on all the steps.</a:t>
            </a:r>
            <a:endParaRPr b="0" lang="en-IN" sz="2400" spc="-1" strike="noStrike">
              <a:latin typeface="Arial"/>
            </a:endParaRPr>
          </a:p>
          <a:p>
            <a:pPr>
              <a:lnSpc>
                <a:spcPct val="100000"/>
              </a:lnSpc>
              <a:spcBef>
                <a:spcPts val="641"/>
              </a:spcBef>
              <a:buNone/>
              <a:tabLst>
                <a:tab algn="l" pos="0"/>
              </a:tabLst>
            </a:pPr>
            <a:endParaRPr b="0" lang="en-IN" sz="2400" spc="-1" strike="noStrike">
              <a:latin typeface="Arial"/>
            </a:endParaRPr>
          </a:p>
        </p:txBody>
      </p:sp>
      <p:pic>
        <p:nvPicPr>
          <p:cNvPr id="128" name="Picture 4" descr=""/>
          <p:cNvPicPr/>
          <p:nvPr/>
        </p:nvPicPr>
        <p:blipFill>
          <a:blip r:embed="rId1"/>
          <a:stretch/>
        </p:blipFill>
        <p:spPr>
          <a:xfrm>
            <a:off x="997920" y="3572640"/>
            <a:ext cx="7920720" cy="30092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
          <p:cNvSpPr/>
          <p:nvPr/>
        </p:nvSpPr>
        <p:spPr>
          <a:xfrm>
            <a:off x="5040000" y="540000"/>
            <a:ext cx="701964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600" spc="-1" strike="noStrike">
                <a:solidFill>
                  <a:srgbClr val="000000"/>
                </a:solidFill>
                <a:latin typeface="Arial"/>
                <a:ea typeface="SimSun"/>
              </a:rPr>
              <a:t>Databricks vs Azure Databricks </a:t>
            </a:r>
            <a:endParaRPr b="0" lang="en-IN" sz="3600" spc="-1" strike="noStrike">
              <a:latin typeface="Arial"/>
            </a:endParaRPr>
          </a:p>
        </p:txBody>
      </p:sp>
      <p:graphicFrame>
        <p:nvGraphicFramePr>
          <p:cNvPr id="48" name=""/>
          <p:cNvGraphicFramePr/>
          <p:nvPr/>
        </p:nvGraphicFramePr>
        <p:xfrm>
          <a:off x="1349640" y="1800000"/>
          <a:ext cx="6390000" cy="4361040"/>
        </p:xfrm>
        <a:graphic>
          <a:graphicData uri="http://schemas.openxmlformats.org/drawingml/2006/table">
            <a:tbl>
              <a:tblPr/>
              <a:tblGrid>
                <a:gridCol w="3172320"/>
                <a:gridCol w="3218040"/>
              </a:tblGrid>
              <a:tr h="1226520">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2600" spc="-1" strike="noStrike">
                          <a:latin typeface="Arial"/>
                        </a:rPr>
                        <a:t>Databricks</a:t>
                      </a:r>
                      <a:endParaRPr b="0" lang="en-IN" sz="26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buNone/>
                      </a:pPr>
                      <a:endParaRPr b="0" lang="en-IN" sz="1800" spc="-1" strike="noStrike">
                        <a:latin typeface="Arial"/>
                      </a:endParaRPr>
                    </a:p>
                    <a:p>
                      <a:pPr algn="ctr">
                        <a:lnSpc>
                          <a:spcPct val="100000"/>
                        </a:lnSpc>
                        <a:buNone/>
                      </a:pPr>
                      <a:r>
                        <a:rPr b="1" lang="en-IN" sz="2800" spc="-1" strike="noStrike">
                          <a:latin typeface="Arial"/>
                        </a:rPr>
                        <a:t>Azure Databricks</a:t>
                      </a:r>
                      <a:endParaRPr b="0" lang="en-IN" sz="2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567440">
                <a:tc>
                  <a:txBody>
                    <a:bodyPr lIns="90000" rIns="90000" anchor="t">
                      <a:noAutofit/>
                    </a:bodyPr>
                    <a:p>
                      <a:pPr>
                        <a:lnSpc>
                          <a:spcPct val="100000"/>
                        </a:lnSpc>
                        <a:buNone/>
                      </a:pPr>
                      <a:r>
                        <a:rPr b="0" lang="en-IN" sz="1800" spc="-1" strike="noStrike">
                          <a:latin typeface="Arial"/>
                        </a:rPr>
                        <a:t>Databricks is an American enterprise software company founded by the creators of Apache Spark.</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800" spc="-1" strike="noStrike">
                          <a:latin typeface="Arial"/>
                        </a:rPr>
                        <a:t>Microsoft has integrated Databricks with Azure services which is known as Azure Databricks.</a:t>
                      </a:r>
                      <a:endParaRPr b="0" lang="en-IN" sz="1800" spc="-1" strike="noStrike">
                        <a:latin typeface="Arial"/>
                      </a:endParaRPr>
                    </a:p>
                    <a:p>
                      <a:pPr>
                        <a:lnSpc>
                          <a:spcPct val="100000"/>
                        </a:lnSpc>
                        <a:buNone/>
                      </a:pP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567440">
                <a:tc>
                  <a:txBody>
                    <a:bodyPr lIns="90000" rIns="90000" anchor="t">
                      <a:noAutofit/>
                    </a:bodyPr>
                    <a:p>
                      <a:pPr>
                        <a:lnSpc>
                          <a:spcPct val="100000"/>
                        </a:lnSpc>
                        <a:buNone/>
                      </a:pPr>
                      <a:r>
                        <a:rPr b="0" lang="en-IN" sz="1800" spc="-1" strike="noStrike">
                          <a:latin typeface="Arial"/>
                        </a:rPr>
                        <a:t>Supports all cloud service AWS, Microsoft Azure and Google Cloud.</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800" spc="-1" strike="noStrike">
                          <a:latin typeface="Arial"/>
                        </a:rPr>
                        <a:t>It is specifically used in Azure.</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pic>
        <p:nvPicPr>
          <p:cNvPr id="49" name="" descr=""/>
          <p:cNvPicPr/>
          <p:nvPr/>
        </p:nvPicPr>
        <p:blipFill>
          <a:blip r:embed="rId1"/>
          <a:stretch/>
        </p:blipFill>
        <p:spPr>
          <a:xfrm>
            <a:off x="8213400" y="1800000"/>
            <a:ext cx="2163600" cy="2139840"/>
          </a:xfrm>
          <a:prstGeom prst="rect">
            <a:avLst/>
          </a:prstGeom>
          <a:ln w="0">
            <a:noFill/>
          </a:ln>
        </p:spPr>
      </p:pic>
      <p:pic>
        <p:nvPicPr>
          <p:cNvPr id="50" name="" descr=""/>
          <p:cNvPicPr/>
          <p:nvPr/>
        </p:nvPicPr>
        <p:blipFill>
          <a:blip r:embed="rId2"/>
          <a:stretch/>
        </p:blipFill>
        <p:spPr>
          <a:xfrm>
            <a:off x="8280000" y="4140000"/>
            <a:ext cx="2159640" cy="20484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Viewing the content of the build</a:t>
            </a:r>
            <a:endParaRPr b="0" lang="en-IN" sz="4400" spc="-1" strike="noStrike">
              <a:latin typeface="Arial"/>
            </a:endParaRPr>
          </a:p>
        </p:txBody>
      </p:sp>
      <p:sp>
        <p:nvSpPr>
          <p:cNvPr id="130"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algn="just">
              <a:lnSpc>
                <a:spcPct val="100000"/>
              </a:lnSpc>
              <a:spcBef>
                <a:spcPts val="561"/>
              </a:spcBef>
              <a:buNone/>
              <a:tabLst>
                <a:tab algn="l" pos="0"/>
              </a:tabLst>
            </a:pPr>
            <a:r>
              <a:rPr b="0" lang="en-US" sz="2800" spc="-1" strike="noStrike">
                <a:solidFill>
                  <a:srgbClr val="000000"/>
                </a:solidFill>
                <a:latin typeface="Arial"/>
                <a:ea typeface="Arial"/>
              </a:rPr>
              <a:t>You can inspect the content of your build by clicking the "Artifact" blue button on the top right. Doing so will allow you the browse the content like so:</a:t>
            </a:r>
            <a:endParaRPr b="0" lang="en-IN" sz="2800" spc="-1" strike="noStrike">
              <a:latin typeface="Arial"/>
            </a:endParaRPr>
          </a:p>
        </p:txBody>
      </p:sp>
      <p:pic>
        <p:nvPicPr>
          <p:cNvPr id="131" name="Picture 5" descr=""/>
          <p:cNvPicPr/>
          <p:nvPr/>
        </p:nvPicPr>
        <p:blipFill>
          <a:blip r:embed="rId1"/>
          <a:stretch/>
        </p:blipFill>
        <p:spPr>
          <a:xfrm>
            <a:off x="2557440" y="3434760"/>
            <a:ext cx="5872680" cy="19634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Building the release pipeline</a:t>
            </a:r>
            <a:endParaRPr b="0" lang="en-IN" sz="4400" spc="-1" strike="noStrike">
              <a:latin typeface="Arial"/>
            </a:endParaRPr>
          </a:p>
        </p:txBody>
      </p:sp>
      <p:pic>
        <p:nvPicPr>
          <p:cNvPr id="133" name="Picture 6" descr=""/>
          <p:cNvPicPr/>
          <p:nvPr/>
        </p:nvPicPr>
        <p:blipFill>
          <a:blip r:embed="rId1"/>
          <a:stretch/>
        </p:blipFill>
        <p:spPr>
          <a:xfrm>
            <a:off x="1118160" y="1552680"/>
            <a:ext cx="10179720" cy="4143240"/>
          </a:xfrm>
          <a:prstGeom prst="rect">
            <a:avLst/>
          </a:prstGeom>
          <a:ln w="9525">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Creating a new release pipeline</a:t>
            </a:r>
            <a:endParaRPr b="0" lang="en-IN" sz="4400" spc="-1" strike="noStrike">
              <a:latin typeface="Arial"/>
            </a:endParaRPr>
          </a:p>
        </p:txBody>
      </p:sp>
      <p:pic>
        <p:nvPicPr>
          <p:cNvPr id="135" name="Picture 4" descr=""/>
          <p:cNvPicPr/>
          <p:nvPr/>
        </p:nvPicPr>
        <p:blipFill>
          <a:blip r:embed="rId1"/>
          <a:stretch/>
        </p:blipFill>
        <p:spPr>
          <a:xfrm>
            <a:off x="224280" y="1507320"/>
            <a:ext cx="11847600" cy="481212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Tracking Process</a:t>
            </a:r>
            <a:endParaRPr b="0" lang="en-IN" sz="4400" spc="-1" strike="noStrike">
              <a:latin typeface="Arial"/>
            </a:endParaRPr>
          </a:p>
        </p:txBody>
      </p:sp>
      <p:sp>
        <p:nvSpPr>
          <p:cNvPr id="137"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marL="343080" indent="-343080" algn="just">
              <a:lnSpc>
                <a:spcPct val="100000"/>
              </a:lnSpc>
              <a:spcBef>
                <a:spcPts val="561"/>
              </a:spcBef>
              <a:buClr>
                <a:srgbClr val="000000"/>
              </a:buClr>
              <a:buFont typeface="Symbol"/>
              <a:buChar char=""/>
            </a:pPr>
            <a:r>
              <a:rPr b="0" lang="en-US" sz="2800" spc="-1" strike="noStrike">
                <a:solidFill>
                  <a:srgbClr val="000000"/>
                </a:solidFill>
                <a:latin typeface="Arial"/>
                <a:ea typeface="Arial"/>
              </a:rPr>
              <a:t>Like before, click the </a:t>
            </a:r>
            <a:r>
              <a:rPr b="1" lang="en-US" sz="2800" spc="-1" strike="noStrike">
                <a:solidFill>
                  <a:srgbClr val="000000"/>
                </a:solidFill>
                <a:latin typeface="Arial"/>
                <a:ea typeface="Arial"/>
              </a:rPr>
              <a:t>"Release-#" </a:t>
            </a:r>
            <a:r>
              <a:rPr b="0" lang="en-US" sz="2800" spc="-1" strike="noStrike">
                <a:solidFill>
                  <a:srgbClr val="000000"/>
                </a:solidFill>
                <a:latin typeface="Arial"/>
                <a:ea typeface="Arial"/>
              </a:rPr>
              <a:t>link on the top left to see the progress.</a:t>
            </a:r>
            <a:endParaRPr b="0" lang="en-IN" sz="2800" spc="-1" strike="noStrike">
              <a:latin typeface="Arial"/>
            </a:endParaRPr>
          </a:p>
          <a:p>
            <a:pPr marL="343080" indent="-343080" algn="just">
              <a:lnSpc>
                <a:spcPct val="100000"/>
              </a:lnSpc>
              <a:spcBef>
                <a:spcPts val="561"/>
              </a:spcBef>
              <a:buClr>
                <a:srgbClr val="000000"/>
              </a:buClr>
              <a:buFont typeface="Symbol"/>
              <a:buChar char=""/>
            </a:pPr>
            <a:r>
              <a:rPr b="0" lang="en-US" sz="2800" spc="-1" strike="noStrike">
                <a:solidFill>
                  <a:srgbClr val="000000"/>
                </a:solidFill>
                <a:latin typeface="Arial"/>
                <a:ea typeface="Arial"/>
              </a:rPr>
              <a:t>If you verify the logs and you release ran successfully, you should see green check marks all across the board.</a:t>
            </a:r>
            <a:endParaRPr b="0" lang="en-IN" sz="2800" spc="-1" strike="noStrike">
              <a:latin typeface="Arial"/>
            </a:endParaRPr>
          </a:p>
          <a:p>
            <a:pPr algn="just">
              <a:lnSpc>
                <a:spcPct val="100000"/>
              </a:lnSpc>
              <a:spcBef>
                <a:spcPts val="561"/>
              </a:spcBef>
              <a:buNone/>
            </a:pPr>
            <a:endParaRPr b="0" lang="en-IN" sz="2800" spc="-1" strike="noStrike">
              <a:latin typeface="Arial"/>
            </a:endParaRPr>
          </a:p>
        </p:txBody>
      </p:sp>
      <p:pic>
        <p:nvPicPr>
          <p:cNvPr id="138" name="Picture 4" descr=""/>
          <p:cNvPicPr/>
          <p:nvPr/>
        </p:nvPicPr>
        <p:blipFill>
          <a:blip r:embed="rId1"/>
          <a:stretch/>
        </p:blipFill>
        <p:spPr>
          <a:xfrm>
            <a:off x="2224080" y="3614040"/>
            <a:ext cx="6670440" cy="29739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References</a:t>
            </a:r>
            <a:endParaRPr b="0" lang="en-IN" sz="4400" spc="-1" strike="noStrike">
              <a:latin typeface="Arial"/>
            </a:endParaRPr>
          </a:p>
        </p:txBody>
      </p:sp>
      <p:sp>
        <p:nvSpPr>
          <p:cNvPr id="140"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marL="343080" indent="-343080">
              <a:lnSpc>
                <a:spcPct val="100000"/>
              </a:lnSpc>
              <a:spcBef>
                <a:spcPts val="641"/>
              </a:spcBef>
              <a:buClr>
                <a:srgbClr val="000000"/>
              </a:buClr>
              <a:buFont typeface="Symbol"/>
              <a:buChar char=""/>
            </a:pPr>
            <a:r>
              <a:rPr b="0" lang="en-US" sz="3200" spc="-1" strike="noStrike" u="sng">
                <a:solidFill>
                  <a:srgbClr val="009999"/>
                </a:solidFill>
                <a:uFillTx/>
                <a:latin typeface="Arial"/>
                <a:ea typeface="Arial"/>
                <a:hlinkClick r:id="rId1"/>
              </a:rPr>
              <a:t>https://www.thedataguy.blog/ci-cd-with-databricks-and-azure-devops/#all-is-done</a:t>
            </a:r>
            <a:endParaRPr b="0" lang="en-IN" sz="3200" spc="-1" strike="noStrike">
              <a:latin typeface="Arial"/>
            </a:endParaRPr>
          </a:p>
          <a:p>
            <a:pPr marL="343080" indent="-343080">
              <a:lnSpc>
                <a:spcPct val="100000"/>
              </a:lnSpc>
              <a:spcBef>
                <a:spcPts val="641"/>
              </a:spcBef>
              <a:buClr>
                <a:srgbClr val="000000"/>
              </a:buClr>
              <a:buFont typeface="Symbol"/>
              <a:buChar char=""/>
            </a:pPr>
            <a:r>
              <a:rPr b="0" lang="en-US" sz="3200" spc="-1" strike="noStrike" u="sng">
                <a:solidFill>
                  <a:srgbClr val="009999"/>
                </a:solidFill>
                <a:uFillTx/>
                <a:latin typeface="Arial"/>
                <a:ea typeface="Arial"/>
                <a:hlinkClick r:id="rId2"/>
              </a:rPr>
              <a:t>https://medium.com/geekculture/ci-cd-on-azure-databricks-using-azure-devops-82441386c6e8</a:t>
            </a:r>
            <a:endParaRPr b="0" lang="en-IN" sz="3200" spc="-1" strike="noStrike">
              <a:latin typeface="Arial"/>
            </a:endParaRPr>
          </a:p>
          <a:p>
            <a:pPr marL="343080" indent="-343080">
              <a:lnSpc>
                <a:spcPct val="100000"/>
              </a:lnSpc>
              <a:spcBef>
                <a:spcPts val="641"/>
              </a:spcBef>
              <a:buClr>
                <a:srgbClr val="000000"/>
              </a:buClr>
              <a:buFont typeface="Symbol"/>
              <a:buChar char=""/>
            </a:pPr>
            <a:r>
              <a:rPr b="0" lang="en-US" sz="3200" spc="-1" strike="noStrike" u="sng">
                <a:solidFill>
                  <a:srgbClr val="009999"/>
                </a:solidFill>
                <a:uFillTx/>
                <a:latin typeface="Arial"/>
                <a:ea typeface="Arial"/>
                <a:hlinkClick r:id="rId3"/>
              </a:rPr>
              <a:t>https://docs.databricks.com/clusters/create.html</a:t>
            </a:r>
            <a:endParaRPr b="0" lang="en-IN" sz="3200" spc="-1" strike="noStrike">
              <a:latin typeface="Arial"/>
            </a:endParaRPr>
          </a:p>
          <a:p>
            <a:pPr marL="343080" indent="-343080">
              <a:lnSpc>
                <a:spcPct val="100000"/>
              </a:lnSpc>
              <a:spcBef>
                <a:spcPts val="641"/>
              </a:spcBef>
              <a:buClr>
                <a:srgbClr val="000000"/>
              </a:buClr>
              <a:buFont typeface="Symbol"/>
              <a:buChar char=""/>
            </a:pPr>
            <a:r>
              <a:rPr b="0" lang="en-US" sz="3200" spc="-1" strike="noStrike" u="sng">
                <a:solidFill>
                  <a:srgbClr val="009999"/>
                </a:solidFill>
                <a:uFillTx/>
                <a:latin typeface="Arial"/>
                <a:ea typeface="Arial"/>
                <a:hlinkClick r:id="rId4"/>
              </a:rPr>
              <a:t>https://databricks.com/product/azure</a:t>
            </a:r>
            <a:endParaRPr b="0" lang="en-IN" sz="3200" spc="-1" strike="noStrike">
              <a:latin typeface="Arial"/>
            </a:endParaRPr>
          </a:p>
          <a:p>
            <a:pPr marL="343080" indent="-343080">
              <a:lnSpc>
                <a:spcPct val="100000"/>
              </a:lnSpc>
              <a:spcBef>
                <a:spcPts val="641"/>
              </a:spcBef>
              <a:buClr>
                <a:srgbClr val="000000"/>
              </a:buClr>
              <a:buFont typeface="Symbol"/>
              <a:buChar char=""/>
            </a:pPr>
            <a:r>
              <a:rPr b="0" lang="en-US" sz="3200" spc="-1" strike="noStrike" u="sng">
                <a:solidFill>
                  <a:srgbClr val="009999"/>
                </a:solidFill>
                <a:uFillTx/>
                <a:latin typeface="Arial"/>
                <a:ea typeface="Arial"/>
              </a:rPr>
              <a:t>https://databricks.com/blog/2017/11/15/introducing-azure-databricks.html</a:t>
            </a:r>
            <a:endParaRPr b="0" lang="en-IN" sz="3200" spc="-1" strike="noStrike">
              <a:latin typeface="Arial"/>
            </a:endParaRPr>
          </a:p>
          <a:p>
            <a:pPr>
              <a:lnSpc>
                <a:spcPct val="100000"/>
              </a:lnSpc>
              <a:spcBef>
                <a:spcPts val="641"/>
              </a:spcBef>
              <a:buNone/>
            </a:pP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7581240" y="148680"/>
            <a:ext cx="4586040" cy="1468080"/>
          </a:xfrm>
          <a:prstGeom prst="rect">
            <a:avLst/>
          </a:prstGeom>
          <a:noFill/>
          <a:ln w="9360">
            <a:noFill/>
          </a:ln>
        </p:spPr>
        <p:txBody>
          <a:bodyPr lIns="90000" rIns="90000" tIns="45000" bIns="45000" anchor="ctr">
            <a:noAutofit/>
          </a:bodyPr>
          <a:p>
            <a:pPr algn="ctr">
              <a:lnSpc>
                <a:spcPct val="100000"/>
              </a:lnSpc>
              <a:buNone/>
            </a:pPr>
            <a:r>
              <a:rPr b="0" lang="en-US" sz="4400" spc="-1" strike="noStrike">
                <a:solidFill>
                  <a:srgbClr val="000000"/>
                </a:solidFill>
                <a:latin typeface="Arial"/>
                <a:ea typeface="Arial"/>
              </a:rPr>
              <a:t>Mlflow</a:t>
            </a:r>
            <a:endParaRPr b="0" lang="en-IN" sz="4400" spc="-1" strike="noStrike">
              <a:latin typeface="Arial"/>
            </a:endParaRPr>
          </a:p>
        </p:txBody>
      </p:sp>
      <p:sp>
        <p:nvSpPr>
          <p:cNvPr id="52" name="TextBox 1"/>
          <p:cNvSpPr/>
          <p:nvPr/>
        </p:nvSpPr>
        <p:spPr>
          <a:xfrm>
            <a:off x="779400" y="1760760"/>
            <a:ext cx="10795320" cy="313884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gn="just">
              <a:lnSpc>
                <a:spcPct val="100000"/>
              </a:lnSpc>
              <a:buNone/>
            </a:pPr>
            <a:r>
              <a:rPr b="0" lang="en-US" sz="2000" spc="-1" strike="noStrike">
                <a:solidFill>
                  <a:srgbClr val="000000"/>
                </a:solidFill>
                <a:latin typeface="Arial"/>
                <a:ea typeface="Arial"/>
              </a:rPr>
              <a:t>MLflow is an open source platform for managing the end-to-end machine learning lifecycle. It has the following primary components:</a:t>
            </a:r>
            <a:endParaRPr b="0" lang="en-IN" sz="2000" spc="-1" strike="noStrike">
              <a:latin typeface="Arial"/>
            </a:endParaRPr>
          </a:p>
          <a:p>
            <a:pPr algn="just">
              <a:lnSpc>
                <a:spcPct val="100000"/>
              </a:lnSpc>
              <a:buNone/>
            </a:pPr>
            <a:endParaRPr b="0" lang="en-IN" sz="2000" spc="-1" strike="noStrike">
              <a:latin typeface="Arial"/>
            </a:endParaRPr>
          </a:p>
          <a:p>
            <a:pPr algn="just">
              <a:lnSpc>
                <a:spcPct val="100000"/>
              </a:lnSpc>
              <a:buNone/>
            </a:pPr>
            <a:r>
              <a:rPr b="1" lang="en-US" sz="2000" spc="-1" strike="noStrike">
                <a:solidFill>
                  <a:srgbClr val="000000"/>
                </a:solidFill>
                <a:latin typeface="Arial"/>
                <a:ea typeface="Arial"/>
              </a:rPr>
              <a:t>Tracking:</a:t>
            </a:r>
            <a:r>
              <a:rPr b="0" lang="en-US" sz="2000" spc="-1" strike="noStrike">
                <a:solidFill>
                  <a:srgbClr val="000000"/>
                </a:solidFill>
                <a:latin typeface="Arial"/>
                <a:ea typeface="Arial"/>
              </a:rPr>
              <a:t> Allows you to track experiments to record and compare parameters and results.</a:t>
            </a:r>
            <a:endParaRPr b="0" lang="en-IN" sz="2000" spc="-1" strike="noStrike">
              <a:latin typeface="Arial"/>
            </a:endParaRPr>
          </a:p>
          <a:p>
            <a:pPr algn="just">
              <a:lnSpc>
                <a:spcPct val="100000"/>
              </a:lnSpc>
              <a:buNone/>
            </a:pPr>
            <a:r>
              <a:rPr b="1" lang="en-US" sz="2000" spc="-1" strike="noStrike">
                <a:solidFill>
                  <a:srgbClr val="000000"/>
                </a:solidFill>
                <a:latin typeface="Arial"/>
                <a:ea typeface="Arial"/>
              </a:rPr>
              <a:t>Models:</a:t>
            </a:r>
            <a:r>
              <a:rPr b="0" lang="en-US" sz="2000" spc="-1" strike="noStrike">
                <a:solidFill>
                  <a:srgbClr val="000000"/>
                </a:solidFill>
                <a:latin typeface="Arial"/>
                <a:ea typeface="Arial"/>
              </a:rPr>
              <a:t> Allow you to manage models from a variety of ML libraries to a variety of model serving and inference platforms.</a:t>
            </a:r>
            <a:endParaRPr b="0" lang="en-IN" sz="2000" spc="-1" strike="noStrike">
              <a:latin typeface="Arial"/>
            </a:endParaRPr>
          </a:p>
          <a:p>
            <a:pPr algn="just">
              <a:lnSpc>
                <a:spcPct val="100000"/>
              </a:lnSpc>
              <a:buNone/>
            </a:pPr>
            <a:r>
              <a:rPr b="1" lang="en-US" sz="2000" spc="-1" strike="noStrike">
                <a:solidFill>
                  <a:srgbClr val="000000"/>
                </a:solidFill>
                <a:latin typeface="Arial"/>
                <a:ea typeface="Arial"/>
              </a:rPr>
              <a:t>Model Registry:</a:t>
            </a:r>
            <a:r>
              <a:rPr b="0" lang="en-US" sz="2000" spc="-1" strike="noStrike">
                <a:solidFill>
                  <a:srgbClr val="000000"/>
                </a:solidFill>
                <a:latin typeface="Arial"/>
                <a:ea typeface="Arial"/>
              </a:rPr>
              <a:t> Allows you to centralize a model store for managing models’ full lifecycle.</a:t>
            </a:r>
            <a:endParaRPr b="0" lang="en-IN" sz="2000" spc="-1" strike="noStrike">
              <a:latin typeface="Arial"/>
            </a:endParaRPr>
          </a:p>
          <a:p>
            <a:pPr algn="just">
              <a:lnSpc>
                <a:spcPct val="100000"/>
              </a:lnSpc>
              <a:buNone/>
            </a:pPr>
            <a:endParaRPr b="0" lang="en-IN" sz="2000" spc="-1" strike="noStrike">
              <a:latin typeface="Arial"/>
            </a:endParaRPr>
          </a:p>
          <a:p>
            <a:pPr algn="just">
              <a:lnSpc>
                <a:spcPct val="100000"/>
              </a:lnSpc>
              <a:buNone/>
            </a:pPr>
            <a:r>
              <a:rPr b="0" lang="en-US" sz="2000" spc="-1" strike="noStrike">
                <a:solidFill>
                  <a:srgbClr val="000000"/>
                </a:solidFill>
                <a:latin typeface="Arial"/>
                <a:ea typeface="Arial"/>
              </a:rPr>
              <a:t>MLflow supports Java, Python, R, SQL and REST APIs.</a:t>
            </a:r>
            <a:endParaRPr b="0" lang="en-IN" sz="2000" spc="-1" strike="noStrike">
              <a:latin typeface="Arial"/>
            </a:endParaRPr>
          </a:p>
          <a:p>
            <a:pPr>
              <a:lnSpc>
                <a:spcPct val="100000"/>
              </a:lnSpc>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Text Box 3"/>
          <p:cNvSpPr/>
          <p:nvPr/>
        </p:nvSpPr>
        <p:spPr>
          <a:xfrm>
            <a:off x="1029960" y="1318320"/>
            <a:ext cx="9631800" cy="1827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endParaRPr b="0" lang="en-IN" sz="1800" spc="-1" strike="noStrike">
              <a:latin typeface="Arial"/>
            </a:endParaRPr>
          </a:p>
          <a:p>
            <a:pPr algn="just">
              <a:lnSpc>
                <a:spcPct val="100000"/>
              </a:lnSpc>
              <a:buNone/>
            </a:pPr>
            <a:r>
              <a:rPr b="0" lang="en-US" sz="2400" spc="-1" strike="noStrike">
                <a:solidFill>
                  <a:srgbClr val="000000"/>
                </a:solidFill>
                <a:latin typeface="Arial"/>
                <a:ea typeface="SimSun"/>
              </a:rPr>
              <a:t>Databricks community edition is free to use, and it has 2 main Roles:</a:t>
            </a:r>
            <a:endParaRPr b="0" lang="en-IN" sz="2400" spc="-1" strike="noStrike">
              <a:latin typeface="Arial"/>
            </a:endParaRPr>
          </a:p>
          <a:p>
            <a:pPr algn="just">
              <a:lnSpc>
                <a:spcPct val="100000"/>
              </a:lnSpc>
              <a:buNone/>
            </a:pPr>
            <a:endParaRPr b="0" lang="en-IN" sz="2400" spc="-1" strike="noStrike">
              <a:latin typeface="Arial"/>
            </a:endParaRPr>
          </a:p>
          <a:p>
            <a:pPr algn="just">
              <a:lnSpc>
                <a:spcPct val="100000"/>
              </a:lnSpc>
              <a:buNone/>
            </a:pPr>
            <a:r>
              <a:rPr b="0" lang="en-US" sz="2400" spc="-1" strike="noStrike">
                <a:solidFill>
                  <a:srgbClr val="000000"/>
                </a:solidFill>
                <a:latin typeface="Arial"/>
                <a:ea typeface="SimSun"/>
              </a:rPr>
              <a:t>1. Data Science and Engineering </a:t>
            </a:r>
            <a:endParaRPr b="0" lang="en-IN" sz="2400" spc="-1" strike="noStrike">
              <a:latin typeface="Arial"/>
            </a:endParaRPr>
          </a:p>
          <a:p>
            <a:pPr algn="just">
              <a:lnSpc>
                <a:spcPct val="100000"/>
              </a:lnSpc>
              <a:buNone/>
            </a:pPr>
            <a:r>
              <a:rPr b="0" lang="en-US" sz="2400" spc="-1" strike="noStrike">
                <a:solidFill>
                  <a:srgbClr val="000000"/>
                </a:solidFill>
                <a:latin typeface="Arial"/>
                <a:ea typeface="SimSun"/>
              </a:rPr>
              <a:t>2. Machine learning. </a:t>
            </a:r>
            <a:endParaRPr b="0" lang="en-IN" sz="2400" spc="-1" strike="noStrike">
              <a:latin typeface="Arial"/>
            </a:endParaRPr>
          </a:p>
        </p:txBody>
      </p:sp>
      <p:sp>
        <p:nvSpPr>
          <p:cNvPr id="54" name="Text Box 4"/>
          <p:cNvSpPr/>
          <p:nvPr/>
        </p:nvSpPr>
        <p:spPr>
          <a:xfrm>
            <a:off x="3893760" y="671760"/>
            <a:ext cx="8108280" cy="6382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1" lang="en-US" sz="3600" spc="-1" strike="noStrike">
                <a:solidFill>
                  <a:srgbClr val="000000"/>
                </a:solidFill>
                <a:latin typeface="Arial"/>
                <a:ea typeface="SimSun"/>
              </a:rPr>
              <a:t>Databricks Roles</a:t>
            </a:r>
            <a:endParaRPr b="0" lang="en-IN" sz="3600" spc="-1" strike="noStrike">
              <a:latin typeface="Arial"/>
            </a:endParaRPr>
          </a:p>
        </p:txBody>
      </p:sp>
      <p:pic>
        <p:nvPicPr>
          <p:cNvPr id="55" name="Picture 5" descr="19727007 gid ds and de"/>
          <p:cNvPicPr/>
          <p:nvPr/>
        </p:nvPicPr>
        <p:blipFill>
          <a:blip r:embed="rId1"/>
          <a:stretch/>
        </p:blipFill>
        <p:spPr>
          <a:xfrm>
            <a:off x="607320" y="3237120"/>
            <a:ext cx="8726040" cy="34488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Cluster </a:t>
            </a:r>
            <a:endParaRPr b="0" lang="en-IN" sz="4400" spc="-1" strike="noStrike">
              <a:latin typeface="Arial"/>
            </a:endParaRPr>
          </a:p>
        </p:txBody>
      </p:sp>
      <p:sp>
        <p:nvSpPr>
          <p:cNvPr id="57"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algn="just">
              <a:lnSpc>
                <a:spcPct val="100000"/>
              </a:lnSpc>
              <a:spcBef>
                <a:spcPts val="641"/>
              </a:spcBef>
              <a:buNone/>
              <a:tabLst>
                <a:tab algn="l" pos="0"/>
              </a:tabLst>
            </a:pPr>
            <a:r>
              <a:rPr b="0" lang="en-US" sz="3200" spc="-1" strike="noStrike">
                <a:solidFill>
                  <a:srgbClr val="000000"/>
                </a:solidFill>
                <a:latin typeface="Arial"/>
                <a:ea typeface="Arial"/>
              </a:rPr>
              <a:t>An Databricks cluster is a set of computation resources and configurations on which you run data engineering, data science, and data analytics workloads, such as production ETL pipelines, streaming analytics, ad-hoc analytics, and machine learning.You can manually terminate and restart an all-purpose cluster.</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How to create cluster?</a:t>
            </a:r>
            <a:endParaRPr b="0" lang="en-IN" sz="4400" spc="-1" strike="noStrike">
              <a:latin typeface="Arial"/>
            </a:endParaRPr>
          </a:p>
        </p:txBody>
      </p:sp>
      <p:sp>
        <p:nvSpPr>
          <p:cNvPr id="59" name="PlaceHolder 2"/>
          <p:cNvSpPr>
            <a:spLocks noGrp="1"/>
          </p:cNvSpPr>
          <p:nvPr>
            <p:ph/>
          </p:nvPr>
        </p:nvSpPr>
        <p:spPr>
          <a:xfrm>
            <a:off x="609480" y="1600200"/>
            <a:ext cx="10971000" cy="2202480"/>
          </a:xfrm>
          <a:prstGeom prst="rect">
            <a:avLst/>
          </a:prstGeom>
          <a:noFill/>
          <a:ln w="9360">
            <a:noFill/>
          </a:ln>
        </p:spPr>
        <p:txBody>
          <a:bodyPr lIns="90000" rIns="90000" tIns="45000" bIns="45000" anchor="t">
            <a:noAutofit/>
          </a:bodyPr>
          <a:p>
            <a:pPr algn="just">
              <a:lnSpc>
                <a:spcPct val="100000"/>
              </a:lnSpc>
              <a:spcBef>
                <a:spcPts val="400"/>
              </a:spcBef>
              <a:buNone/>
              <a:tabLst>
                <a:tab algn="l" pos="0"/>
              </a:tabLst>
            </a:pPr>
            <a:r>
              <a:rPr b="0" lang="en-US" sz="2000" spc="-1" strike="noStrike">
                <a:solidFill>
                  <a:srgbClr val="000000"/>
                </a:solidFill>
                <a:latin typeface="Arial"/>
                <a:ea typeface="Arial"/>
              </a:rPr>
              <a:t>The easiest way to create a new cluster is to use the Create button:</a:t>
            </a:r>
            <a:endParaRPr b="0" lang="en-IN" sz="2000" spc="-1" strike="noStrike">
              <a:latin typeface="Arial"/>
            </a:endParaRPr>
          </a:p>
          <a:p>
            <a:pPr marL="343080" indent="-343080" algn="just">
              <a:lnSpc>
                <a:spcPct val="100000"/>
              </a:lnSpc>
              <a:spcBef>
                <a:spcPts val="400"/>
              </a:spcBef>
              <a:buClr>
                <a:srgbClr val="000000"/>
              </a:buClr>
              <a:buFont typeface="Symbol"/>
              <a:buChar char=""/>
              <a:tabLst>
                <a:tab algn="l" pos="0"/>
              </a:tabLst>
            </a:pPr>
            <a:r>
              <a:rPr b="0" lang="en-US" sz="2000" spc="-1" strike="noStrike">
                <a:solidFill>
                  <a:srgbClr val="000000"/>
                </a:solidFill>
                <a:latin typeface="Arial"/>
                <a:ea typeface="Arial"/>
              </a:rPr>
              <a:t>Click  Create in the sidebar and select Cluster from the menu. The Create Cluster page appears.</a:t>
            </a:r>
            <a:endParaRPr b="0" lang="en-IN" sz="2000" spc="-1" strike="noStrike">
              <a:latin typeface="Arial"/>
            </a:endParaRPr>
          </a:p>
          <a:p>
            <a:pPr marL="343080" indent="-343080" algn="just">
              <a:lnSpc>
                <a:spcPct val="100000"/>
              </a:lnSpc>
              <a:spcBef>
                <a:spcPts val="400"/>
              </a:spcBef>
              <a:buClr>
                <a:srgbClr val="000000"/>
              </a:buClr>
              <a:buFont typeface="Symbol"/>
              <a:buChar char=""/>
              <a:tabLst>
                <a:tab algn="l" pos="0"/>
              </a:tabLst>
            </a:pPr>
            <a:r>
              <a:rPr b="0" lang="en-US" sz="2000" spc="-1" strike="noStrike">
                <a:solidFill>
                  <a:srgbClr val="000000"/>
                </a:solidFill>
                <a:latin typeface="Arial"/>
                <a:ea typeface="Arial"/>
              </a:rPr>
              <a:t>Name and configure the cluster.</a:t>
            </a:r>
            <a:endParaRPr b="0" lang="en-IN" sz="2000" spc="-1" strike="noStrike">
              <a:latin typeface="Arial"/>
            </a:endParaRPr>
          </a:p>
          <a:p>
            <a:pPr marL="343080" indent="-343080" algn="just">
              <a:lnSpc>
                <a:spcPct val="100000"/>
              </a:lnSpc>
              <a:spcBef>
                <a:spcPts val="400"/>
              </a:spcBef>
              <a:buClr>
                <a:srgbClr val="000000"/>
              </a:buClr>
              <a:buFont typeface="Symbol"/>
              <a:buChar char=""/>
              <a:tabLst>
                <a:tab algn="l" pos="0"/>
              </a:tabLst>
            </a:pPr>
            <a:r>
              <a:rPr b="0" lang="en-US" sz="2000" spc="-1" strike="noStrike">
                <a:solidFill>
                  <a:srgbClr val="000000"/>
                </a:solidFill>
                <a:latin typeface="Arial"/>
                <a:ea typeface="Arial"/>
              </a:rPr>
              <a:t>There are many cluster configuration options, which are described in detail in cluster configuration.</a:t>
            </a:r>
            <a:endParaRPr b="0" lang="en-IN" sz="2000" spc="-1" strike="noStrike">
              <a:latin typeface="Arial"/>
            </a:endParaRPr>
          </a:p>
        </p:txBody>
      </p:sp>
      <p:pic>
        <p:nvPicPr>
          <p:cNvPr id="60" name="Picture 5" descr=""/>
          <p:cNvPicPr/>
          <p:nvPr/>
        </p:nvPicPr>
        <p:blipFill>
          <a:blip r:embed="rId1"/>
          <a:stretch/>
        </p:blipFill>
        <p:spPr>
          <a:xfrm>
            <a:off x="1259640" y="3923640"/>
            <a:ext cx="5825160" cy="26762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4680"/>
            <a:ext cx="10971000" cy="1141200"/>
          </a:xfrm>
          <a:prstGeom prst="rect">
            <a:avLst/>
          </a:prstGeom>
          <a:noFill/>
          <a:ln w="9360">
            <a:noFill/>
          </a:ln>
        </p:spPr>
        <p:txBody>
          <a:bodyPr lIns="90000" rIns="90000" tIns="45000" bIns="45000" anchor="ctr">
            <a:noAutofit/>
          </a:bodyPr>
          <a:p>
            <a:pPr algn="r">
              <a:lnSpc>
                <a:spcPct val="100000"/>
              </a:lnSpc>
              <a:buNone/>
            </a:pPr>
            <a:r>
              <a:rPr b="0" lang="en-US" sz="4400" spc="-1" strike="noStrike">
                <a:solidFill>
                  <a:srgbClr val="000000"/>
                </a:solidFill>
                <a:latin typeface="Arial"/>
                <a:ea typeface="Arial"/>
              </a:rPr>
              <a:t>Create a notebook</a:t>
            </a:r>
            <a:endParaRPr b="0" lang="en-IN" sz="4400" spc="-1" strike="noStrike">
              <a:latin typeface="Arial"/>
            </a:endParaRPr>
          </a:p>
        </p:txBody>
      </p:sp>
      <p:sp>
        <p:nvSpPr>
          <p:cNvPr id="62" name="PlaceHolder 2"/>
          <p:cNvSpPr>
            <a:spLocks noGrp="1"/>
          </p:cNvSpPr>
          <p:nvPr>
            <p:ph/>
          </p:nvPr>
        </p:nvSpPr>
        <p:spPr>
          <a:xfrm>
            <a:off x="609480" y="1600200"/>
            <a:ext cx="10971000" cy="4524120"/>
          </a:xfrm>
          <a:prstGeom prst="rect">
            <a:avLst/>
          </a:prstGeom>
          <a:noFill/>
          <a:ln w="9360">
            <a:noFill/>
          </a:ln>
        </p:spPr>
        <p:txBody>
          <a:bodyPr lIns="90000" rIns="90000" tIns="45000" bIns="45000" anchor="t">
            <a:noAutofit/>
          </a:bodyPr>
          <a:p>
            <a:pPr marL="343080" indent="-343080" algn="just">
              <a:lnSpc>
                <a:spcPct val="100000"/>
              </a:lnSpc>
              <a:spcBef>
                <a:spcPts val="641"/>
              </a:spcBef>
              <a:buClr>
                <a:srgbClr val="000000"/>
              </a:buClr>
              <a:buFont typeface="Symbol"/>
              <a:buChar char=""/>
            </a:pPr>
            <a:r>
              <a:rPr b="0" lang="en-US" sz="3200" spc="-1" strike="noStrike">
                <a:solidFill>
                  <a:srgbClr val="000000"/>
                </a:solidFill>
                <a:latin typeface="Arial"/>
                <a:ea typeface="Arial"/>
              </a:rPr>
              <a:t>Select create option and then click on notebook.</a:t>
            </a:r>
            <a:endParaRPr b="0" lang="en-IN" sz="3200" spc="-1" strike="noStrike">
              <a:latin typeface="Arial"/>
            </a:endParaRPr>
          </a:p>
          <a:p>
            <a:pPr marL="343080" indent="-343080" algn="just">
              <a:lnSpc>
                <a:spcPct val="100000"/>
              </a:lnSpc>
              <a:spcBef>
                <a:spcPts val="641"/>
              </a:spcBef>
              <a:buClr>
                <a:srgbClr val="000000"/>
              </a:buClr>
              <a:buFont typeface="Symbol"/>
              <a:buChar char=""/>
            </a:pPr>
            <a:r>
              <a:rPr b="0" lang="en-US" sz="3200" spc="-1" strike="noStrike">
                <a:solidFill>
                  <a:srgbClr val="000000"/>
                </a:solidFill>
                <a:latin typeface="Arial"/>
                <a:ea typeface="Arial"/>
              </a:rPr>
              <a:t>Provide a relevant name to the notebook.</a:t>
            </a:r>
            <a:endParaRPr b="0" lang="en-IN" sz="3200" spc="-1" strike="noStrike">
              <a:latin typeface="Arial"/>
            </a:endParaRPr>
          </a:p>
          <a:p>
            <a:pPr marL="343080" indent="-343080" algn="just">
              <a:lnSpc>
                <a:spcPct val="100000"/>
              </a:lnSpc>
              <a:spcBef>
                <a:spcPts val="641"/>
              </a:spcBef>
              <a:buClr>
                <a:srgbClr val="000000"/>
              </a:buClr>
              <a:buFont typeface="Symbol"/>
              <a:buChar char=""/>
            </a:pPr>
            <a:r>
              <a:rPr b="0" lang="en-US" sz="3200" spc="-1" strike="noStrike">
                <a:solidFill>
                  <a:srgbClr val="000000"/>
                </a:solidFill>
                <a:latin typeface="Arial"/>
                <a:ea typeface="Arial"/>
              </a:rPr>
              <a:t>Select language of preference – SQL, Scale, Python, R.</a:t>
            </a:r>
            <a:endParaRPr b="0" lang="en-IN" sz="3200" spc="-1" strike="noStrike">
              <a:latin typeface="Arial"/>
            </a:endParaRPr>
          </a:p>
          <a:p>
            <a:pPr marL="343080" indent="-343080" algn="just">
              <a:lnSpc>
                <a:spcPct val="100000"/>
              </a:lnSpc>
              <a:spcBef>
                <a:spcPts val="641"/>
              </a:spcBef>
              <a:buClr>
                <a:srgbClr val="000000"/>
              </a:buClr>
              <a:buFont typeface="Symbol"/>
              <a:buChar char=""/>
            </a:pPr>
            <a:r>
              <a:rPr b="0" lang="en-US" sz="3200" spc="-1" strike="noStrike">
                <a:solidFill>
                  <a:srgbClr val="000000"/>
                </a:solidFill>
                <a:latin typeface="Arial"/>
                <a:ea typeface="Arial"/>
              </a:rPr>
              <a:t>Select a cluster for the notebook to run on.</a:t>
            </a:r>
            <a:endParaRPr b="0" lang="en-IN" sz="3200" spc="-1" strike="noStrike">
              <a:latin typeface="Arial"/>
            </a:endParaRPr>
          </a:p>
          <a:p>
            <a:pPr>
              <a:lnSpc>
                <a:spcPct val="100000"/>
              </a:lnSpc>
              <a:spcBef>
                <a:spcPts val="641"/>
              </a:spcBef>
              <a:buNone/>
              <a:tabLst>
                <a:tab algn="l" pos="0"/>
              </a:tabLst>
            </a:pPr>
            <a:endParaRPr b="0" lang="en-IN" sz="3200" spc="-1" strike="noStrike">
              <a:latin typeface="Arial"/>
            </a:endParaRPr>
          </a:p>
        </p:txBody>
      </p:sp>
      <p:pic>
        <p:nvPicPr>
          <p:cNvPr id="63" name="Picture 5" descr="87389015 dashbord"/>
          <p:cNvPicPr/>
          <p:nvPr/>
        </p:nvPicPr>
        <p:blipFill>
          <a:blip r:embed="rId1"/>
          <a:stretch/>
        </p:blipFill>
        <p:spPr>
          <a:xfrm>
            <a:off x="187560" y="4017960"/>
            <a:ext cx="7502760" cy="26406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TextBox 1"/>
          <p:cNvSpPr/>
          <p:nvPr/>
        </p:nvSpPr>
        <p:spPr>
          <a:xfrm>
            <a:off x="2563920" y="383760"/>
            <a:ext cx="9628200" cy="155196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nSpc>
                <a:spcPct val="100000"/>
              </a:lnSpc>
              <a:buNone/>
            </a:pPr>
            <a:r>
              <a:rPr b="1" lang="en-US" sz="3200" spc="-1" strike="noStrike">
                <a:solidFill>
                  <a:srgbClr val="000000"/>
                </a:solidFill>
                <a:latin typeface="Arial"/>
                <a:ea typeface="Arial"/>
              </a:rPr>
              <a:t>How to best use the Databricks environment </a:t>
            </a:r>
            <a:endParaRPr b="0" lang="en-IN" sz="3200" spc="-1" strike="noStrike">
              <a:latin typeface="Arial"/>
            </a:endParaRPr>
          </a:p>
          <a:p>
            <a:pPr>
              <a:lnSpc>
                <a:spcPct val="100000"/>
              </a:lnSpc>
              <a:buNone/>
            </a:pPr>
            <a:endParaRPr b="0" lang="en-IN" sz="3200" spc="-1" strike="noStrike">
              <a:latin typeface="Arial"/>
            </a:endParaRPr>
          </a:p>
          <a:p>
            <a:pPr>
              <a:lnSpc>
                <a:spcPct val="100000"/>
              </a:lnSpc>
              <a:buNone/>
            </a:pPr>
            <a:endParaRPr b="0" lang="en-IN" sz="3200" spc="-1" strike="noStrike">
              <a:latin typeface="Arial"/>
            </a:endParaRPr>
          </a:p>
        </p:txBody>
      </p:sp>
      <p:sp>
        <p:nvSpPr>
          <p:cNvPr id="65" name="TextBox 3"/>
          <p:cNvSpPr/>
          <p:nvPr/>
        </p:nvSpPr>
        <p:spPr>
          <a:xfrm>
            <a:off x="798480" y="1715040"/>
            <a:ext cx="5191200" cy="484452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gn="just">
              <a:lnSpc>
                <a:spcPct val="100000"/>
              </a:lnSpc>
              <a:buNone/>
            </a:pPr>
            <a:r>
              <a:rPr b="0" lang="en-US" sz="2400" spc="-1" strike="noStrike">
                <a:solidFill>
                  <a:srgbClr val="000000"/>
                </a:solidFill>
                <a:latin typeface="Arial"/>
                <a:ea typeface="Arial"/>
              </a:rPr>
              <a:t>1) A new feature Upload Data, with a notebook File menu, uploads local data into your workspace.</a:t>
            </a:r>
            <a:endParaRPr b="0" lang="en-IN" sz="2400" spc="-1" strike="noStrike">
              <a:latin typeface="Arial"/>
            </a:endParaRPr>
          </a:p>
          <a:p>
            <a:pPr algn="just">
              <a:lnSpc>
                <a:spcPct val="100000"/>
              </a:lnSpc>
              <a:buNone/>
            </a:pPr>
            <a:endParaRPr b="0" lang="en-IN" sz="2400" spc="-1" strike="noStrike">
              <a:latin typeface="Arial"/>
            </a:endParaRPr>
          </a:p>
          <a:p>
            <a:pPr algn="just">
              <a:lnSpc>
                <a:spcPct val="100000"/>
              </a:lnSpc>
              <a:buNone/>
            </a:pPr>
            <a:r>
              <a:rPr b="0" lang="en-US" sz="2400" spc="-1" strike="noStrike">
                <a:solidFill>
                  <a:srgbClr val="000000"/>
                </a:solidFill>
                <a:latin typeface="Arial"/>
                <a:ea typeface="Arial"/>
              </a:rPr>
              <a:t>2)however, you can select the destination and use the code from the Upload File dialog to read your files. In our case, we select the pandas code to read the CSV files.</a:t>
            </a:r>
            <a:endParaRPr b="0" lang="en-IN" sz="2400" spc="-1" strike="noStrike">
              <a:latin typeface="Arial"/>
            </a:endParaRPr>
          </a:p>
          <a:p>
            <a:pPr algn="just">
              <a:lnSpc>
                <a:spcPct val="100000"/>
              </a:lnSpc>
              <a:buNone/>
            </a:pPr>
            <a:endParaRPr b="0" lang="en-IN" sz="2400" spc="-1" strike="noStrike">
              <a:latin typeface="Arial"/>
            </a:endParaRPr>
          </a:p>
          <a:p>
            <a:pPr algn="just">
              <a:lnSpc>
                <a:spcPct val="100000"/>
              </a:lnSpc>
              <a:buNone/>
            </a:pPr>
            <a:r>
              <a:rPr b="0" lang="en-US" sz="2400" spc="-1" strike="noStrike">
                <a:solidFill>
                  <a:srgbClr val="000000"/>
                </a:solidFill>
                <a:latin typeface="Arial"/>
                <a:ea typeface="Arial"/>
              </a:rPr>
              <a:t>NOTE:Directly we can upload from local system.</a:t>
            </a:r>
            <a:endParaRPr b="0" lang="en-IN" sz="2400" spc="-1" strike="noStrike">
              <a:latin typeface="Arial"/>
            </a:endParaRPr>
          </a:p>
          <a:p>
            <a:pPr algn="just">
              <a:lnSpc>
                <a:spcPct val="100000"/>
              </a:lnSpc>
              <a:buNone/>
            </a:pPr>
            <a:endParaRPr b="0" lang="en-IN" sz="2400" spc="-1" strike="noStrike">
              <a:latin typeface="Arial"/>
            </a:endParaRPr>
          </a:p>
        </p:txBody>
      </p:sp>
      <p:pic>
        <p:nvPicPr>
          <p:cNvPr id="66" name="Picture 4" descr=""/>
          <p:cNvPicPr/>
          <p:nvPr/>
        </p:nvPicPr>
        <p:blipFill>
          <a:blip r:embed="rId1"/>
          <a:stretch/>
        </p:blipFill>
        <p:spPr>
          <a:xfrm>
            <a:off x="6300000" y="1793880"/>
            <a:ext cx="5738040" cy="42058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406</TotalTime>
  <Application>LibreOffice/7.3.1.3$Windows_x86 LibreOffice_project/a69ca51ded25f3eefd52d7bf9a5fad8c90b87951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2022-02-16T10:42:38Z</dcterms:created>
  <dc:creator>shyam</dc:creator>
  <dc:description/>
  <dc:language>en-IN</dc:language>
  <cp:lastModifiedBy/>
  <dcterms:modified xsi:type="dcterms:W3CDTF">2022-03-14T09:53:30Z</dcterms:modified>
  <cp:revision>697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1033-11.1.0.9505</vt:lpwstr>
  </property>
  <property fmtid="{D5CDD505-2E9C-101B-9397-08002B2CF9AE}" pid="3" name="PresentationFormat">
    <vt:lpwstr>Widescreen</vt:lpwstr>
  </property>
  <property fmtid="{D5CDD505-2E9C-101B-9397-08002B2CF9AE}" pid="4" name="Slides">
    <vt:i4>34</vt:i4>
  </property>
</Properties>
</file>